
<file path=[Content_Types].xml><?xml version="1.0" encoding="utf-8"?>
<Types xmlns="http://schemas.openxmlformats.org/package/2006/content-types">
  <Override PartName="/_rels/.rels" ContentType="application/vnd.openxmlformats-package.relationships+xml"/>
  <Override PartName="/ppt/notesSlides/notesSlide55.xml" ContentType="application/vnd.openxmlformats-officedocument.presentationml.notesSlide+xml"/>
  <Override PartName="/ppt/notesSlides/notesSlide30.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notesSlides/notesSlide32.xml" ContentType="application/vnd.openxmlformats-officedocument.presentationml.notesSlide+xml"/>
  <Override PartName="/ppt/notesSlides/notesSlide16.xml" ContentType="application/vnd.openxmlformats-officedocument.presentationml.notesSlide+xml"/>
  <Override PartName="/ppt/notesSlides/notesSlide41.xml" ContentType="application/vnd.openxmlformats-officedocument.presentationml.notesSlide+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50.xml" ContentType="application/vnd.openxmlformats-officedocument.presentationml.notesSlide+xml"/>
  <Override PartName="/ppt/notesSlides/notesSlide34.xml" ContentType="application/vnd.openxmlformats-officedocument.presentationml.notesSlide+xml"/>
  <Override PartName="/ppt/notesSlides/notesSlide18.xml" ContentType="application/vnd.openxmlformats-officedocument.presentationml.notesSlide+xml"/>
  <Override PartName="/ppt/notesSlides/notesSlide43.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52.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45.xml" ContentType="application/vnd.openxmlformats-officedocument.presentationml.notesSlide+xml"/>
  <Override PartName="/ppt/notesSlides/notesSlide29.xml" ContentType="application/vnd.openxmlformats-officedocument.presentationml.notesSlide+xml"/>
  <Override PartName="/ppt/notesSlides/_rels/notesSlide53.xml.rels" ContentType="application/vnd.openxmlformats-package.relationships+xml"/>
  <Override PartName="/ppt/notesSlides/_rels/notesSlide25.xml.rels" ContentType="application/vnd.openxmlformats-package.relationships+xml"/>
  <Override PartName="/ppt/notesSlides/_rels/notesSlide1.xml.rels" ContentType="application/vnd.openxmlformats-package.relationships+xml"/>
  <Override PartName="/ppt/notesSlides/_rels/notesSlide44.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23.xml.rels" ContentType="application/vnd.openxmlformats-package.relationships+xml"/>
  <Override PartName="/ppt/notesSlides/_rels/notesSlide42.xml.rels" ContentType="application/vnd.openxmlformats-package.relationships+xml"/>
  <Override PartName="/ppt/notesSlides/_rels/notesSlide14.xml.rels" ContentType="application/vnd.openxmlformats-package.relationships+xml"/>
  <Override PartName="/ppt/notesSlides/_rels/notesSlide21.xml.rels" ContentType="application/vnd.openxmlformats-package.relationships+xml"/>
  <Override PartName="/ppt/notesSlides/_rels/notesSlide9.xml.rels" ContentType="application/vnd.openxmlformats-package.relationships+xml"/>
  <Override PartName="/ppt/notesSlides/_rels/notesSlide40.xml.rels" ContentType="application/vnd.openxmlformats-package.relationships+xml"/>
  <Override PartName="/ppt/notesSlides/_rels/notesSlide12.xml.rels" ContentType="application/vnd.openxmlformats-package.relationships+xml"/>
  <Override PartName="/ppt/notesSlides/_rels/notesSlide31.xml.rels" ContentType="application/vnd.openxmlformats-package.relationships+xml"/>
  <Override PartName="/ppt/notesSlides/_rels/notesSlide10.xml.rels" ContentType="application/vnd.openxmlformats-package.relationships+xml"/>
  <Override PartName="/ppt/notesSlides/_rels/notesSlide48.xml.rels" ContentType="application/vnd.openxmlformats-package.relationships+xml"/>
  <Override PartName="/ppt/notesSlides/_rels/notesSlide20.xml.rels" ContentType="application/vnd.openxmlformats-package.relationships+xml"/>
  <Override PartName="/ppt/notesSlides/_rels/notesSlide8.xml.rels" ContentType="application/vnd.openxmlformats-package.relationships+xml"/>
  <Override PartName="/ppt/notesSlides/_rels/notesSlide39.xml.rels" ContentType="application/vnd.openxmlformats-package.relationships+xml"/>
  <Override PartName="/ppt/notesSlides/_rels/notesSlide58.xml.rels" ContentType="application/vnd.openxmlformats-package.relationships+xml"/>
  <Override PartName="/ppt/notesSlides/_rels/notesSlide46.xml.rels" ContentType="application/vnd.openxmlformats-package.relationships+xml"/>
  <Override PartName="/ppt/notesSlides/_rels/notesSlide6.xml.rels" ContentType="application/vnd.openxmlformats-package.relationships+xml"/>
  <Override PartName="/ppt/notesSlides/_rels/notesSlide37.xml.rels" ContentType="application/vnd.openxmlformats-package.relationships+xml"/>
  <Override PartName="/ppt/notesSlides/_rels/notesSlide56.xml.rels" ContentType="application/vnd.openxmlformats-package.relationships+xml"/>
  <Override PartName="/ppt/notesSlides/_rels/notesSlide28.xml.rels" ContentType="application/vnd.openxmlformats-package.relationships+xml"/>
  <Override PartName="/ppt/notesSlides/_rels/notesSlide4.xml.rels" ContentType="application/vnd.openxmlformats-package.relationships+xml"/>
  <Override PartName="/ppt/notesSlides/_rels/notesSlide35.xml.rels" ContentType="application/vnd.openxmlformats-package.relationships+xml"/>
  <Override PartName="/ppt/notesSlides/_rels/notesSlide19.xml.rels" ContentType="application/vnd.openxmlformats-package.relationships+xml"/>
  <Override PartName="/ppt/notesSlides/_rels/notesSlide54.xml.rels" ContentType="application/vnd.openxmlformats-package.relationships+xml"/>
  <Override PartName="/ppt/notesSlides/_rels/notesSlide26.xml.rels" ContentType="application/vnd.openxmlformats-package.relationships+xml"/>
  <Override PartName="/ppt/notesSlides/_rels/notesSlide2.xml.rels" ContentType="application/vnd.openxmlformats-package.relationships+xml"/>
  <Override PartName="/ppt/notesSlides/_rels/notesSlide45.xml.rels" ContentType="application/vnd.openxmlformats-package.relationships+xml"/>
  <Override PartName="/ppt/notesSlides/_rels/notesSlide17.xml.rels" ContentType="application/vnd.openxmlformats-package.relationships+xml"/>
  <Override PartName="/ppt/notesSlides/_rels/notesSlide52.xml.rels" ContentType="application/vnd.openxmlformats-package.relationships+xml"/>
  <Override PartName="/ppt/notesSlides/_rels/notesSlide24.xml.rels" ContentType="application/vnd.openxmlformats-package.relationships+xml"/>
  <Override PartName="/ppt/notesSlides/_rels/notesSlide43.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22.xml.rels" ContentType="application/vnd.openxmlformats-package.relationships+xml"/>
  <Override PartName="/ppt/notesSlides/_rels/notesSlide41.xml.rels" ContentType="application/vnd.openxmlformats-package.relationships+xml"/>
  <Override PartName="/ppt/notesSlides/_rels/notesSlide13.xml.rels" ContentType="application/vnd.openxmlformats-package.relationships+xml"/>
  <Override PartName="/ppt/notesSlides/_rels/notesSlide32.xml.rels" ContentType="application/vnd.openxmlformats-package.relationships+xml"/>
  <Override PartName="/ppt/notesSlides/_rels/notesSlide11.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_rels/notesSlide47.xml.rels" ContentType="application/vnd.openxmlformats-package.relationships+xml"/>
  <Override PartName="/ppt/notesSlides/_rels/notesSlide38.xml.rels" ContentType="application/vnd.openxmlformats-package.relationships+xml"/>
  <Override PartName="/ppt/notesSlides/_rels/notesSlide7.xml.rels" ContentType="application/vnd.openxmlformats-package.relationships+xml"/>
  <Override PartName="/ppt/notesSlides/_rels/notesSlide57.xml.rels" ContentType="application/vnd.openxmlformats-package.relationships+xml"/>
  <Override PartName="/ppt/notesSlides/_rels/notesSlide29.xml.rels" ContentType="application/vnd.openxmlformats-package.relationships+xml"/>
  <Override PartName="/ppt/notesSlides/_rels/notesSlide36.xml.rels" ContentType="application/vnd.openxmlformats-package.relationships+xml"/>
  <Override PartName="/ppt/notesSlides/_rels/notesSlide5.xml.rels" ContentType="application/vnd.openxmlformats-package.relationships+xml"/>
  <Override PartName="/ppt/notesSlides/_rels/notesSlide55.xml.rels" ContentType="application/vnd.openxmlformats-package.relationships+xml"/>
  <Override PartName="/ppt/notesSlides/_rels/notesSlide27.xml.rels" ContentType="application/vnd.openxmlformats-package.relationships+xml"/>
  <Override PartName="/ppt/notesSlides/_rels/notesSlide34.xml.rels" ContentType="application/vnd.openxmlformats-package.relationships+xml"/>
  <Override PartName="/ppt/notesSlides/_rels/notesSlide3.xml.rels" ContentType="application/vnd.openxmlformats-package.relationships+xml"/>
  <Override PartName="/ppt/notesSlides/_rels/notesSlide18.xml.rels" ContentType="application/vnd.openxmlformats-package.relationships+xml"/>
  <Override PartName="/ppt/notesSlides/notesSlide54.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31.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24.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17.xml" ContentType="application/vnd.openxmlformats-officedocument.presentationml.notesSlide+xml"/>
  <Override PartName="/ppt/notesSlides/notesSlide42.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51.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19.xml" ContentType="application/vnd.openxmlformats-officedocument.presentationml.notesSlide+xml"/>
  <Override PartName="/ppt/notesSlides/notesSlide44.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53.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46.xml" ContentType="application/vnd.openxmlformats-officedocument.presentationml.notesSlide+xml"/>
  <Override PartName="/ppt/_rels/presentation.xml.rels" ContentType="application/vnd.openxmlformats-package.relationships+xml"/>
  <Override PartName="/ppt/media/image7.tiff" ContentType="image/tiff"/>
  <Override PartName="/ppt/media/image20.jpeg" ContentType="image/jpeg"/>
  <Override PartName="/ppt/media/image9.jpeg" ContentType="image/jpeg"/>
  <Override PartName="/ppt/media/image30.png" ContentType="image/png"/>
  <Override PartName="/ppt/media/image11.jpeg" ContentType="image/jpeg"/>
  <Override PartName="/ppt/media/image23.png" ContentType="image/png"/>
  <Override PartName="/ppt/media/image32.png" ContentType="image/png"/>
  <Override PartName="/ppt/media/image16.png" ContentType="image/png"/>
  <Override PartName="/ppt/media/image25.png" ContentType="image/png"/>
  <Override PartName="/ppt/media/image13.jpeg" ContentType="image/jpeg"/>
  <Override PartName="/ppt/media/image2.jpeg" ContentType="image/jpeg"/>
  <Override PartName="/ppt/media/image27.png" ContentType="image/png"/>
  <Override PartName="/ppt/media/image15.jpeg" ContentType="image/jpeg"/>
  <Override PartName="/ppt/media/image29.png" ContentType="image/png"/>
  <Override PartName="/ppt/media/image4.jpeg" ContentType="image/jpeg"/>
  <Override PartName="/ppt/media/image19.jpeg" ContentType="image/jpeg"/>
  <Override PartName="/ppt/media/image8.jpeg" ContentType="image/jpeg"/>
  <Override PartName="/ppt/media/image10.jpeg" ContentType="image/jpeg"/>
  <Override PartName="/ppt/media/image21.jpeg" ContentType="image/jpeg"/>
  <Override PartName="/ppt/media/image22.png" ContentType="image/png"/>
  <Override PartName="/ppt/media/image31.png" ContentType="image/png"/>
  <Override PartName="/ppt/media/image12.jpeg" ContentType="image/jpeg"/>
  <Override PartName="/ppt/media/image24.png" ContentType="image/png"/>
  <Override PartName="/ppt/media/image33.png" ContentType="image/png"/>
  <Override PartName="/ppt/media/image1.jpeg" ContentType="image/jpeg"/>
  <Override PartName="/ppt/media/image17.png" ContentType="image/png"/>
  <Override PartName="/ppt/media/image26.png" ContentType="image/png"/>
  <Override PartName="/ppt/media/image14.jpeg" ContentType="image/jpeg"/>
  <Override PartName="/ppt/media/image3.jpeg" ContentType="image/jpeg"/>
  <Override PartName="/ppt/media/image28.png" ContentType="image/png"/>
  <Override PartName="/ppt/media/image5.jpeg" ContentType="image/jpeg"/>
  <Override PartName="/ppt/media/image18.jpeg" ContentType="image/jpeg"/>
  <Override PartName="/ppt/media/image6.png" ContentType="image/png"/>
  <Override PartName="/ppt/slideLayouts/slideLayout60.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28.xml" ContentType="application/vnd.openxmlformats-officedocument.presentationml.slideLayout+xml"/>
  <Override PartName="/ppt/slideLayouts/slideLayout53.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16.xml" ContentType="application/vnd.openxmlformats-officedocument.presentationml.slideLayout+xml"/>
  <Override PartName="/ppt/slideLayouts/slideLayout5.xml" ContentType="application/vnd.openxmlformats-officedocument.presentationml.slideLayout+xml"/>
  <Override PartName="/ppt/slideLayouts/slideLayout41.xml" ContentType="application/vnd.openxmlformats-officedocument.presentationml.slideLayout+xml"/>
  <Override PartName="/ppt/slideLayouts/slideLayout25.xml" ContentType="application/vnd.openxmlformats-officedocument.presentationml.slideLayout+xml"/>
  <Override PartName="/ppt/slideLayouts/slideLayout50.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5.xml.rels" ContentType="application/vnd.openxmlformats-package.relationships+xml"/>
  <Override PartName="/ppt/slideLayouts/_rels/slideLayout34.xml.rels" ContentType="application/vnd.openxmlformats-package.relationships+xml"/>
  <Override PartName="/ppt/slideLayouts/_rels/slideLayout9.xml.rels" ContentType="application/vnd.openxmlformats-package.relationships+xml"/>
  <Override PartName="/ppt/slideLayouts/_rels/slideLayout41.xml.rels" ContentType="application/vnd.openxmlformats-package.relationships+xml"/>
  <Override PartName="/ppt/slideLayouts/_rels/slideLayout25.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7.xml.rels" ContentType="application/vnd.openxmlformats-package.relationships+xml"/>
  <Override PartName="/ppt/slideLayouts/_rels/slideLayout51.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57.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27.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18.xml.rels" ContentType="application/vnd.openxmlformats-package.relationships+xml"/>
  <Override PartName="/ppt/slideLayouts/_rels/slideLayout53.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6.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26.xml.rels" ContentType="application/vnd.openxmlformats-package.relationships+xml"/>
  <Override PartName="/ppt/slideLayouts/_rels/slideLayout14.xml.rels" ContentType="application/vnd.openxmlformats-package.relationships+xml"/>
  <Override PartName="/ppt/slideLayouts/_rels/slideLayout33.xml.rels" ContentType="application/vnd.openxmlformats-package.relationships+xml"/>
  <Override PartName="/ppt/slideLayouts/_rels/slideLayout8.xml.rels" ContentType="application/vnd.openxmlformats-package.relationships+xml"/>
  <Override PartName="/ppt/slideLayouts/_rels/slideLayout40.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xml.rels" ContentType="application/vnd.openxmlformats-package.relationships+xml"/>
  <Override PartName="/ppt/slideLayouts/_rels/slideLayout50.xml.rels" ContentType="application/vnd.openxmlformats-package.relationships+xml"/>
  <Override PartName="/ppt/slideLayouts/_rels/slideLayout22.xml.rels" ContentType="application/vnd.openxmlformats-package.relationships+xml"/>
  <Override PartName="/ppt/slideLayouts/_rels/slideLayout13.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56.xml.rels" ContentType="application/vnd.openxmlformats-package.relationships+xml"/>
  <Override PartName="/ppt/slideLayouts/_rels/slideLayout28.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54.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2.xml.rels" ContentType="application/vnd.openxmlformats-package.relationships+xml"/>
  <Override PartName="/ppt/slideLayouts/slideLayout18.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27.xml" ContentType="application/vnd.openxmlformats-officedocument.presentationml.slideLayout+xml"/>
  <Override PartName="/ppt/slideLayouts/slideLayout52.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54.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15.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17.xml" ContentType="application/vnd.openxmlformats-officedocument.presentationml.slideLayout+xml"/>
  <Override PartName="/ppt/slideLayouts/slideLayout6.xml" ContentType="application/vnd.openxmlformats-officedocument.presentationml.slideLayout+xml"/>
  <Override PartName="/ppt/slideLayouts/slideLayout42.xml" ContentType="application/vnd.openxmlformats-officedocument.presentationml.slideLayout+xml"/>
  <Override PartName="/ppt/slideLayouts/slideLayout26.xml" ContentType="application/vnd.openxmlformats-officedocument.presentationml.slideLayout+xml"/>
  <Override PartName="/ppt/slideLayouts/slideLayout5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19.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s/slide43.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7.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29.xml" ContentType="application/vnd.openxmlformats-officedocument.presentationml.slide+xml"/>
  <Override PartName="/ppt/slides/slide54.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40.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_rels/slide29.xml.rels" ContentType="application/vnd.openxmlformats-package.relationships+xml"/>
  <Override PartName="/ppt/slides/_rels/slide7.xml.rels" ContentType="application/vnd.openxmlformats-package.relationships+xml"/>
  <Override PartName="/ppt/slides/_rels/slide48.xml.rels" ContentType="application/vnd.openxmlformats-package.relationships+xml"/>
  <Override PartName="/ppt/slides/_rels/slide55.xml.rels" ContentType="application/vnd.openxmlformats-package.relationships+xml"/>
  <Override PartName="/ppt/slides/_rels/slide27.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53.xml.rels" ContentType="application/vnd.openxmlformats-package.relationships+xml"/>
  <Override PartName="/ppt/slides/_rels/slide37.xml.rels" ContentType="application/vnd.openxmlformats-package.relationships+xml"/>
  <Override PartName="/ppt/slides/_rels/slide44.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42.xml.rels" ContentType="application/vnd.openxmlformats-package.relationships+xml"/>
  <Override PartName="/ppt/slides/_rels/slide26.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31.xml.rels" ContentType="application/vnd.openxmlformats-package.relationships+xml"/>
  <Override PartName="/ppt/slides/_rels/slide50.xml.rels" ContentType="application/vnd.openxmlformats-package.relationships+xml"/>
  <Override PartName="/ppt/slides/_rels/slide22.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49.xml.rels" ContentType="application/vnd.openxmlformats-package.relationships+xml"/>
  <Override PartName="/ppt/slides/_rels/slide8.xml.rels" ContentType="application/vnd.openxmlformats-package.relationships+xml"/>
  <Override PartName="/ppt/slides/_rels/slide56.xml.rels" ContentType="application/vnd.openxmlformats-package.relationships+xml"/>
  <Override PartName="/ppt/slides/_rels/slide28.xml.rels" ContentType="application/vnd.openxmlformats-package.relationships+xml"/>
  <Override PartName="/ppt/slides/_rels/slide47.xml.rels" ContentType="application/vnd.openxmlformats-package.relationships+xml"/>
  <Override PartName="/ppt/slides/_rels/slide6.xml.rels" ContentType="application/vnd.openxmlformats-package.relationships+xml"/>
  <Override PartName="/ppt/slides/_rels/slide19.xml.rels" ContentType="application/vnd.openxmlformats-package.relationships+xml"/>
  <Override PartName="/ppt/slides/_rels/slide54.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52.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15.xml.rels" ContentType="application/vnd.openxmlformats-package.relationships+xml"/>
  <Override PartName="/ppt/slides/_rels/slide34.xml.rels" ContentType="application/vnd.openxmlformats-package.relationships+xml"/>
  <Override PartName="/ppt/slides/_rels/slide41.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30.xml.rels" ContentType="application/vnd.openxmlformats-package.relationships+xml"/>
  <Override PartName="/ppt/slides/_rels/slide21.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57.xml.rels" ContentType="application/vnd.openxmlformats-package.relationships+xml"/>
  <Override PartName="/ppt/slides/_rels/slide10.xml.rels" ContentType="application/vnd.openxmlformats-package.relationships+xml"/>
  <Override PartName="/ppt/slides/slide42.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5.xml" ContentType="application/vnd.openxmlformats-officedocument.presentationml.slide+xml"/>
  <Override PartName="/ppt/slides/slide10.xml" ContentType="application/vnd.openxmlformats-officedocument.presentationml.slide+xml"/>
  <Override PartName="/ppt/slides/slide19.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slides/slide28.xml" ContentType="application/vnd.openxmlformats-officedocument.presentationml.slide+xml"/>
  <Override PartName="/ppt/slides/slide53.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16.xml" ContentType="application/vnd.openxmlformats-officedocument.presentationml.slide+xml"/>
  <Override PartName="/ppt/slides/slide3.xml" ContentType="application/vnd.openxmlformats-officedocument.presentationml.slide+xml"/>
  <Override PartName="/ppt/slides/slide41.xml" ContentType="application/vnd.openxmlformats-officedocument.presentationml.slide+xml"/>
  <Override PartName="/ppt/slides/slide25.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4.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3.xml" ContentType="application/vnd.openxmlformats-officedocument.theme+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756000" y="5078520"/>
            <a:ext cx="6047640" cy="4811040"/>
          </a:xfrm>
          <a:prstGeom prst="rect">
            <a:avLst/>
          </a:prstGeom>
        </p:spPr>
        <p:txBody>
          <a:bodyPr bIns="0" lIns="0" rIns="0" tIns="0" wrap="none"/>
          <a:p>
            <a:r>
              <a:rPr lang="de-DE"/>
              <a:t>Click to edit the notes format</a:t>
            </a:r>
            <a:endParaRPr/>
          </a:p>
        </p:txBody>
      </p:sp>
      <p:sp>
        <p:nvSpPr>
          <p:cNvPr id="213" name="PlaceHolder 2"/>
          <p:cNvSpPr>
            <a:spLocks noGrp="1"/>
          </p:cNvSpPr>
          <p:nvPr>
            <p:ph type="hdr"/>
          </p:nvPr>
        </p:nvSpPr>
        <p:spPr>
          <a:xfrm>
            <a:off x="0" y="0"/>
            <a:ext cx="3280680" cy="534240"/>
          </a:xfrm>
          <a:prstGeom prst="rect">
            <a:avLst/>
          </a:prstGeom>
        </p:spPr>
        <p:txBody>
          <a:bodyPr bIns="0" lIns="0" rIns="0" tIns="0" wrap="none"/>
          <a:p>
            <a:r>
              <a:rPr lang="de-DE"/>
              <a:t>&lt;header&gt;</a:t>
            </a:r>
            <a:endParaRPr/>
          </a:p>
        </p:txBody>
      </p:sp>
      <p:sp>
        <p:nvSpPr>
          <p:cNvPr id="214" name="PlaceHolder 3"/>
          <p:cNvSpPr>
            <a:spLocks noGrp="1"/>
          </p:cNvSpPr>
          <p:nvPr>
            <p:ph type="dt"/>
          </p:nvPr>
        </p:nvSpPr>
        <p:spPr>
          <a:xfrm>
            <a:off x="4278960" y="0"/>
            <a:ext cx="3280680" cy="534240"/>
          </a:xfrm>
          <a:prstGeom prst="rect">
            <a:avLst/>
          </a:prstGeom>
        </p:spPr>
        <p:txBody>
          <a:bodyPr bIns="0" lIns="0" rIns="0" tIns="0" wrap="none"/>
          <a:p>
            <a:pPr algn="r"/>
            <a:r>
              <a:rPr lang="de-DE"/>
              <a:t>&lt;date/time&gt;</a:t>
            </a:r>
            <a:endParaRPr/>
          </a:p>
        </p:txBody>
      </p:sp>
      <p:sp>
        <p:nvSpPr>
          <p:cNvPr id="215" name="PlaceHolder 4"/>
          <p:cNvSpPr>
            <a:spLocks noGrp="1"/>
          </p:cNvSpPr>
          <p:nvPr>
            <p:ph type="ftr"/>
          </p:nvPr>
        </p:nvSpPr>
        <p:spPr>
          <a:xfrm>
            <a:off x="0" y="10157400"/>
            <a:ext cx="3280680" cy="534240"/>
          </a:xfrm>
          <a:prstGeom prst="rect">
            <a:avLst/>
          </a:prstGeom>
        </p:spPr>
        <p:txBody>
          <a:bodyPr anchor="b" bIns="0" lIns="0" rIns="0" tIns="0" wrap="none"/>
          <a:p>
            <a:r>
              <a:rPr lang="de-DE"/>
              <a:t>&lt;footer&gt;</a:t>
            </a:r>
            <a:endParaRPr/>
          </a:p>
        </p:txBody>
      </p:sp>
      <p:sp>
        <p:nvSpPr>
          <p:cNvPr id="216" name="PlaceHolder 5"/>
          <p:cNvSpPr>
            <a:spLocks noGrp="1"/>
          </p:cNvSpPr>
          <p:nvPr>
            <p:ph type="sldNum"/>
          </p:nvPr>
        </p:nvSpPr>
        <p:spPr>
          <a:xfrm>
            <a:off x="4278960" y="10157400"/>
            <a:ext cx="3280680" cy="534240"/>
          </a:xfrm>
          <a:prstGeom prst="rect">
            <a:avLst/>
          </a:prstGeom>
        </p:spPr>
        <p:txBody>
          <a:bodyPr anchor="b" bIns="0" lIns="0" rIns="0" tIns="0" wrap="none"/>
          <a:p>
            <a:pPr algn="r"/>
            <a:fld id="{FB9627E2-BAB2-40F6-9E37-6FED459672B1}" type="slidenum">
              <a:rPr lang="de-DE"/>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www.gesetze-im-internet.de/gg/art_5.html" TargetMode="External"/><Relationship Id="rId2" Type="http://schemas.openxmlformats.org/officeDocument/2006/relationships/slide" Target="../slides/slide23.xml"/><Relationship Id="rId3"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www.sciencegarden.de/content/2011-08/verfassungswidriger-eingriff-in-die-wissenschaftsfreiheit" TargetMode="External"/><Relationship Id="rId2" Type="http://schemas.openxmlformats.org/officeDocument/2006/relationships/hyperlink" Target="http://www.sciencegarden.de/content/2011-08/verfassungswidriger-eingriff-in-die-wissenschaftsfreiheit" TargetMode="External"/><Relationship Id="rId3" Type="http://schemas.openxmlformats.org/officeDocument/2006/relationships/slide" Target="../slides/slide25.xml"/><Relationship Id="rId4"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47" name="TextShape 2"/>
          <p:cNvSpPr txBox="1"/>
          <p:nvPr/>
        </p:nvSpPr>
        <p:spPr>
          <a:xfrm>
            <a:off x="0" y="0"/>
            <a:ext cx="-11796840" cy="-11796840"/>
          </a:xfrm>
          <a:prstGeom prst="rect">
            <a:avLst/>
          </a:prstGeom>
        </p:spPr>
        <p:txBody>
          <a:bodyPr bIns="45000" lIns="90000" rIns="90000" tIns="45000"/>
          <a:p>
            <a:pPr>
              <a:lnSpc>
                <a:spcPct val="100000"/>
              </a:lnSpc>
            </a:pPr>
            <a:fld id="{EB07AA7D-EAEA-4021-A90F-3857176E3444}" type="slidenum">
              <a:rPr lang="de-DE">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65" name="TextShape 2"/>
          <p:cNvSpPr txBox="1"/>
          <p:nvPr/>
        </p:nvSpPr>
        <p:spPr>
          <a:xfrm>
            <a:off x="0" y="0"/>
            <a:ext cx="-11796840" cy="-11796840"/>
          </a:xfrm>
          <a:prstGeom prst="rect">
            <a:avLst/>
          </a:prstGeom>
        </p:spPr>
        <p:txBody>
          <a:bodyPr bIns="45000" lIns="90000" rIns="90000" tIns="45000"/>
          <a:p>
            <a:pPr>
              <a:lnSpc>
                <a:spcPct val="100000"/>
              </a:lnSpc>
            </a:pPr>
            <a:fld id="{2BCFBDD9-0334-47BD-86D1-5A36C44D6CAF}" type="slidenum">
              <a:rPr lang="de-DE">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67" name="TextShape 2"/>
          <p:cNvSpPr txBox="1"/>
          <p:nvPr/>
        </p:nvSpPr>
        <p:spPr>
          <a:xfrm>
            <a:off x="0" y="0"/>
            <a:ext cx="-11796840" cy="-11796840"/>
          </a:xfrm>
          <a:prstGeom prst="rect">
            <a:avLst/>
          </a:prstGeom>
        </p:spPr>
        <p:txBody>
          <a:bodyPr bIns="45000" lIns="90000" rIns="90000" tIns="45000"/>
          <a:p>
            <a:pPr>
              <a:lnSpc>
                <a:spcPct val="100000"/>
              </a:lnSpc>
            </a:pPr>
            <a:fld id="{85FADAD6-3754-493E-9B4F-225608C6AC72}" type="slidenum">
              <a:rPr lang="de-DE">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69" name="TextShape 2"/>
          <p:cNvSpPr txBox="1"/>
          <p:nvPr/>
        </p:nvSpPr>
        <p:spPr>
          <a:xfrm>
            <a:off x="0" y="0"/>
            <a:ext cx="-11796840" cy="-11796840"/>
          </a:xfrm>
          <a:prstGeom prst="rect">
            <a:avLst/>
          </a:prstGeom>
        </p:spPr>
        <p:txBody>
          <a:bodyPr bIns="45000" lIns="90000" rIns="90000" tIns="45000"/>
          <a:p>
            <a:pPr>
              <a:lnSpc>
                <a:spcPct val="100000"/>
              </a:lnSpc>
            </a:pPr>
            <a:fld id="{44C1279E-6A2D-4D90-ACFA-F16D3CDDF311}" type="slidenum">
              <a:rPr lang="de-DE">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71" name="TextShape 2"/>
          <p:cNvSpPr txBox="1"/>
          <p:nvPr/>
        </p:nvSpPr>
        <p:spPr>
          <a:xfrm>
            <a:off x="0" y="0"/>
            <a:ext cx="-11796840" cy="-11796840"/>
          </a:xfrm>
          <a:prstGeom prst="rect">
            <a:avLst/>
          </a:prstGeom>
        </p:spPr>
        <p:txBody>
          <a:bodyPr bIns="45000" lIns="90000" rIns="90000" tIns="45000"/>
          <a:p>
            <a:pPr>
              <a:lnSpc>
                <a:spcPct val="100000"/>
              </a:lnSpc>
            </a:pPr>
            <a:fld id="{ECD270C3-F217-4176-B7E0-684466DAC773}" type="slidenum">
              <a:rPr lang="de-DE">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73" name="TextShape 2"/>
          <p:cNvSpPr txBox="1"/>
          <p:nvPr/>
        </p:nvSpPr>
        <p:spPr>
          <a:xfrm>
            <a:off x="0" y="0"/>
            <a:ext cx="-11796840" cy="-11796840"/>
          </a:xfrm>
          <a:prstGeom prst="rect">
            <a:avLst/>
          </a:prstGeom>
        </p:spPr>
        <p:txBody>
          <a:bodyPr bIns="45000" lIns="90000" rIns="90000" tIns="45000"/>
          <a:p>
            <a:pPr>
              <a:lnSpc>
                <a:spcPct val="100000"/>
              </a:lnSpc>
            </a:pPr>
            <a:fld id="{70C258F9-13D7-4CEA-BF4D-F729D73229D4}" type="slidenum">
              <a:rPr lang="de-DE">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75" name="TextShape 2"/>
          <p:cNvSpPr txBox="1"/>
          <p:nvPr/>
        </p:nvSpPr>
        <p:spPr>
          <a:xfrm>
            <a:off x="0" y="0"/>
            <a:ext cx="-11796840" cy="-11796840"/>
          </a:xfrm>
          <a:prstGeom prst="rect">
            <a:avLst/>
          </a:prstGeom>
        </p:spPr>
        <p:txBody>
          <a:bodyPr bIns="45000" lIns="90000" rIns="90000" tIns="45000"/>
          <a:p>
            <a:pPr>
              <a:lnSpc>
                <a:spcPct val="100000"/>
              </a:lnSpc>
            </a:pPr>
            <a:fld id="{33415BB3-E2A9-4FCA-BD44-F845C69421C0}" type="slidenum">
              <a:rPr lang="de-DE">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77" name="TextShape 2"/>
          <p:cNvSpPr txBox="1"/>
          <p:nvPr/>
        </p:nvSpPr>
        <p:spPr>
          <a:xfrm>
            <a:off x="0" y="0"/>
            <a:ext cx="-11796840" cy="-11796840"/>
          </a:xfrm>
          <a:prstGeom prst="rect">
            <a:avLst/>
          </a:prstGeom>
        </p:spPr>
        <p:txBody>
          <a:bodyPr bIns="45000" lIns="90000" rIns="90000" tIns="45000"/>
          <a:p>
            <a:pPr>
              <a:lnSpc>
                <a:spcPct val="100000"/>
              </a:lnSpc>
            </a:pPr>
            <a:fld id="{09B5BAA1-6761-4D01-9095-4A61FCBD70A9}" type="slidenum">
              <a:rPr lang="de-DE">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79" name="TextShape 2"/>
          <p:cNvSpPr txBox="1"/>
          <p:nvPr/>
        </p:nvSpPr>
        <p:spPr>
          <a:xfrm>
            <a:off x="0" y="0"/>
            <a:ext cx="-11796840" cy="-11796840"/>
          </a:xfrm>
          <a:prstGeom prst="rect">
            <a:avLst/>
          </a:prstGeom>
        </p:spPr>
        <p:txBody>
          <a:bodyPr bIns="45000" lIns="90000" rIns="90000" tIns="45000"/>
          <a:p>
            <a:pPr>
              <a:lnSpc>
                <a:spcPct val="100000"/>
              </a:lnSpc>
            </a:pPr>
            <a:fld id="{7A7B3474-F5DC-45A7-BEC0-8879D83029BF}" type="slidenum">
              <a:rPr lang="de-DE">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81" name="TextShape 2"/>
          <p:cNvSpPr txBox="1"/>
          <p:nvPr/>
        </p:nvSpPr>
        <p:spPr>
          <a:xfrm>
            <a:off x="0" y="0"/>
            <a:ext cx="-11796840" cy="-11796840"/>
          </a:xfrm>
          <a:prstGeom prst="rect">
            <a:avLst/>
          </a:prstGeom>
        </p:spPr>
        <p:txBody>
          <a:bodyPr bIns="45000" lIns="90000" rIns="90000" tIns="45000"/>
          <a:p>
            <a:pPr>
              <a:lnSpc>
                <a:spcPct val="100000"/>
              </a:lnSpc>
            </a:pPr>
            <a:fld id="{A8956484-EEAB-43A1-A473-D4E83377DD0E}" type="slidenum">
              <a:rPr lang="de-DE">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83" name="TextShape 2"/>
          <p:cNvSpPr txBox="1"/>
          <p:nvPr/>
        </p:nvSpPr>
        <p:spPr>
          <a:xfrm>
            <a:off x="0" y="0"/>
            <a:ext cx="-11796840" cy="-11796840"/>
          </a:xfrm>
          <a:prstGeom prst="rect">
            <a:avLst/>
          </a:prstGeom>
        </p:spPr>
        <p:txBody>
          <a:bodyPr bIns="45000" lIns="90000" rIns="90000" tIns="45000"/>
          <a:p>
            <a:pPr>
              <a:lnSpc>
                <a:spcPct val="100000"/>
              </a:lnSpc>
            </a:pPr>
            <a:fld id="{8ED2B101-212E-4E5F-B57D-63FFF09E50C2}" type="slidenum">
              <a:rPr lang="de-DE">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8" name="PlaceHolder 1"/>
          <p:cNvSpPr>
            <a:spLocks noGrp="1"/>
          </p:cNvSpPr>
          <p:nvPr>
            <p:ph type="body"/>
          </p:nvPr>
        </p:nvSpPr>
        <p:spPr>
          <a:xfrm>
            <a:off x="0" y="0"/>
            <a:ext cx="-11796840" cy="-11796840"/>
          </a:xfrm>
          <a:prstGeom prst="rect">
            <a:avLst/>
          </a:prstGeom>
        </p:spPr>
        <p:txBody>
          <a:bodyPr bIns="45000" lIns="90000" rIns="90000" tIns="45000"/>
          <a:p>
            <a:r>
              <a:rPr lang="de-DE"/>
              <a:t>http://kinderbloghamburg.files.wordpress.com/2009/11/spritze-sxc.jpg</a:t>
            </a:r>
            <a:endParaRPr/>
          </a:p>
        </p:txBody>
      </p:sp>
      <p:sp>
        <p:nvSpPr>
          <p:cNvPr id="449" name="TextShape 2"/>
          <p:cNvSpPr txBox="1"/>
          <p:nvPr/>
        </p:nvSpPr>
        <p:spPr>
          <a:xfrm>
            <a:off x="0" y="0"/>
            <a:ext cx="-11796840" cy="-11796840"/>
          </a:xfrm>
          <a:prstGeom prst="rect">
            <a:avLst/>
          </a:prstGeom>
        </p:spPr>
        <p:txBody>
          <a:bodyPr bIns="45000" lIns="90000" rIns="90000" tIns="45000"/>
          <a:p>
            <a:pPr>
              <a:lnSpc>
                <a:spcPct val="100000"/>
              </a:lnSpc>
            </a:pPr>
            <a:fld id="{598685CF-4B6E-4AE0-9043-6C0BB0B6B118}" type="slidenum">
              <a:rPr lang="de-DE">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0" y="0"/>
            <a:ext cx="-11796840" cy="-11796840"/>
          </a:xfrm>
          <a:prstGeom prst="rect">
            <a:avLst/>
          </a:prstGeom>
        </p:spPr>
        <p:txBody>
          <a:bodyPr bIns="45000" lIns="90000" rIns="90000" tIns="45000"/>
          <a:p>
            <a:r>
              <a:rPr lang="de-DE"/>
              <a:t>55</a:t>
            </a:r>
            <a:endParaRPr/>
          </a:p>
        </p:txBody>
      </p:sp>
      <p:sp>
        <p:nvSpPr>
          <p:cNvPr id="485" name="TextShape 2"/>
          <p:cNvSpPr txBox="1"/>
          <p:nvPr/>
        </p:nvSpPr>
        <p:spPr>
          <a:xfrm>
            <a:off x="0" y="0"/>
            <a:ext cx="-11796840" cy="-11796840"/>
          </a:xfrm>
          <a:prstGeom prst="rect">
            <a:avLst/>
          </a:prstGeom>
        </p:spPr>
        <p:txBody>
          <a:bodyPr bIns="45000" lIns="90000" rIns="90000" tIns="45000"/>
          <a:p>
            <a:pPr>
              <a:lnSpc>
                <a:spcPct val="100000"/>
              </a:lnSpc>
            </a:pPr>
            <a:fld id="{7C613E6C-F046-4666-AA19-5B2EEBF9444A}" type="slidenum">
              <a:rPr lang="de-DE">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6" name="PlaceHolder 1"/>
          <p:cNvSpPr>
            <a:spLocks noGrp="1"/>
          </p:cNvSpPr>
          <p:nvPr>
            <p:ph type="body"/>
          </p:nvPr>
        </p:nvSpPr>
        <p:spPr>
          <a:xfrm>
            <a:off x="0" y="0"/>
            <a:ext cx="-11796840" cy="-11796840"/>
          </a:xfrm>
          <a:prstGeom prst="rect">
            <a:avLst/>
          </a:prstGeom>
        </p:spPr>
        <p:txBody>
          <a:bodyPr bIns="45000" lIns="90000" rIns="90000" tIns="45000"/>
          <a:p>
            <a:r>
              <a:rPr lang="de-DE" sz="1200">
                <a:solidFill>
                  <a:srgbClr val="000000"/>
                </a:solidFill>
                <a:latin typeface="+mn-lt"/>
                <a:ea typeface="+mn-ea"/>
              </a:rPr>
              <a:t>Warum sollte Staat die Wissenschaft schützen und fördern?</a:t>
            </a:r>
            <a:endParaRPr/>
          </a:p>
          <a:p>
            <a:pPr>
              <a:lnSpc>
                <a:spcPct val="100000"/>
              </a:lnSpc>
            </a:pPr>
            <a:r>
              <a:rPr lang="de-DE" sz="1200">
                <a:solidFill>
                  <a:srgbClr val="000000"/>
                </a:solidFill>
                <a:latin typeface="+mn-lt"/>
                <a:ea typeface="+mn-ea"/>
              </a:rPr>
              <a:t>Entscheidungen werden durch Wissenschaft fundiert (Huber, 2008, S. 11)</a:t>
            </a:r>
            <a:endParaRPr/>
          </a:p>
          <a:p>
            <a:pPr>
              <a:lnSpc>
                <a:spcPct val="100000"/>
              </a:lnSpc>
            </a:pPr>
            <a:r>
              <a:rPr lang="de-DE" sz="1200">
                <a:solidFill>
                  <a:srgbClr val="000000"/>
                </a:solidFill>
                <a:latin typeface="+mn-lt"/>
                <a:ea typeface="+mn-ea"/>
              </a:rPr>
              <a:t>Gesetzgebung (Legislative)  (Huber, 2008, S. 32) </a:t>
            </a:r>
            <a:endParaRPr/>
          </a:p>
          <a:p>
            <a:pPr>
              <a:lnSpc>
                <a:spcPct val="100000"/>
              </a:lnSpc>
            </a:pPr>
            <a:r>
              <a:rPr lang="de-DE" sz="1200">
                <a:solidFill>
                  <a:srgbClr val="000000"/>
                </a:solidFill>
                <a:latin typeface="+mn-lt"/>
                <a:ea typeface="+mn-ea"/>
              </a:rPr>
              <a:t>Entscheidung über Rauchverbot in öffentlichen Gebäuden, Stammzellenforschung (Gesetzgebung)</a:t>
            </a:r>
            <a:endParaRPr/>
          </a:p>
          <a:p>
            <a:pPr>
              <a:lnSpc>
                <a:spcPct val="100000"/>
              </a:lnSpc>
            </a:pPr>
            <a:r>
              <a:rPr lang="de-DE" sz="1200">
                <a:solidFill>
                  <a:srgbClr val="000000"/>
                </a:solidFill>
                <a:latin typeface="+mn-lt"/>
                <a:ea typeface="+mn-ea"/>
              </a:rPr>
              <a:t>Sachverständige und Abgeordnete arbeiten zusammen</a:t>
            </a:r>
            <a:endParaRPr/>
          </a:p>
          <a:p>
            <a:pPr>
              <a:lnSpc>
                <a:spcPct val="100000"/>
              </a:lnSpc>
            </a:pPr>
            <a:r>
              <a:rPr lang="de-DE" sz="1200">
                <a:solidFill>
                  <a:srgbClr val="000000"/>
                </a:solidFill>
                <a:latin typeface="+mn-lt"/>
                <a:ea typeface="+mn-ea"/>
              </a:rPr>
              <a:t>Vollziehung (Exekutive)</a:t>
            </a:r>
            <a:endParaRPr/>
          </a:p>
          <a:p>
            <a:pPr>
              <a:lnSpc>
                <a:spcPct val="100000"/>
              </a:lnSpc>
            </a:pPr>
            <a:r>
              <a:rPr lang="de-DE" sz="1200">
                <a:solidFill>
                  <a:srgbClr val="000000"/>
                </a:solidFill>
                <a:latin typeface="+mn-lt"/>
                <a:ea typeface="+mn-ea"/>
              </a:rPr>
              <a:t>Verordnungen (Huber, 2008, S. 33)</a:t>
            </a:r>
            <a:endParaRPr/>
          </a:p>
          <a:p>
            <a:pPr>
              <a:lnSpc>
                <a:spcPct val="100000"/>
              </a:lnSpc>
            </a:pPr>
            <a:r>
              <a:rPr lang="de-DE" sz="1200">
                <a:solidFill>
                  <a:srgbClr val="000000"/>
                </a:solidFill>
                <a:latin typeface="+mn-lt"/>
                <a:ea typeface="+mn-ea"/>
              </a:rPr>
              <a:t>Zulassung von Arzneimitteln (wissenschaftliche Beratung zur Risikoentscheidung)</a:t>
            </a:r>
            <a:endParaRPr/>
          </a:p>
          <a:p>
            <a:pPr>
              <a:lnSpc>
                <a:spcPct val="100000"/>
              </a:lnSpc>
            </a:pPr>
            <a:r>
              <a:rPr lang="de-DE" sz="1200">
                <a:solidFill>
                  <a:srgbClr val="000000"/>
                </a:solidFill>
                <a:latin typeface="+mn-lt"/>
                <a:ea typeface="+mn-ea"/>
              </a:rPr>
              <a:t>Rechtsprechung (Judikative)</a:t>
            </a:r>
            <a:endParaRPr/>
          </a:p>
          <a:p>
            <a:pPr>
              <a:lnSpc>
                <a:spcPct val="100000"/>
              </a:lnSpc>
            </a:pPr>
            <a:r>
              <a:rPr lang="de-DE" sz="1200">
                <a:solidFill>
                  <a:srgbClr val="000000"/>
                </a:solidFill>
                <a:latin typeface="+mn-lt"/>
                <a:ea typeface="+mn-ea"/>
              </a:rPr>
              <a:t>Sachverständigenurteile (Zurechnungsfähigkeit)</a:t>
            </a:r>
            <a:endParaRPr/>
          </a:p>
          <a:p>
            <a:pPr>
              <a:lnSpc>
                <a:spcPct val="100000"/>
              </a:lnSpc>
            </a:pPr>
            <a:r>
              <a:rPr lang="de-DE" sz="1200">
                <a:solidFill>
                  <a:srgbClr val="000000"/>
                </a:solidFill>
                <a:latin typeface="+mn-lt"/>
                <a:ea typeface="+mn-ea"/>
              </a:rPr>
              <a:t>TODO mehr auf Seite 11 und 12</a:t>
            </a:r>
            <a:endParaRPr/>
          </a:p>
          <a:p>
            <a:pPr>
              <a:lnSpc>
                <a:spcPct val="100000"/>
              </a:lnSpc>
            </a:pPr>
            <a:r>
              <a:rPr lang="de-DE" sz="1200">
                <a:solidFill>
                  <a:srgbClr val="000000"/>
                </a:solidFill>
                <a:latin typeface="+mn-lt"/>
                <a:ea typeface="+mn-ea"/>
              </a:rPr>
              <a:t>Wirtschaftlich, technologisch und sozialen Fortschritt</a:t>
            </a:r>
            <a:endParaRPr/>
          </a:p>
          <a:p>
            <a:pPr>
              <a:lnSpc>
                <a:spcPct val="100000"/>
              </a:lnSpc>
            </a:pPr>
            <a:r>
              <a:rPr lang="de-DE" sz="1200">
                <a:solidFill>
                  <a:srgbClr val="000000"/>
                </a:solidFill>
                <a:latin typeface="+mn-lt"/>
                <a:ea typeface="+mn-ea"/>
              </a:rPr>
              <a:t>Gilt für jeden Staat (Bundesländer, Deutschland, EU etc.)</a:t>
            </a:r>
            <a:endParaRPr/>
          </a:p>
          <a:p>
            <a:pPr>
              <a:lnSpc>
                <a:spcPct val="100000"/>
              </a:lnSpc>
            </a:pPr>
            <a:endParaRPr/>
          </a:p>
        </p:txBody>
      </p:sp>
      <p:sp>
        <p:nvSpPr>
          <p:cNvPr id="487" name="TextShape 2"/>
          <p:cNvSpPr txBox="1"/>
          <p:nvPr/>
        </p:nvSpPr>
        <p:spPr>
          <a:xfrm>
            <a:off x="0" y="0"/>
            <a:ext cx="-11796840" cy="-11796840"/>
          </a:xfrm>
          <a:prstGeom prst="rect">
            <a:avLst/>
          </a:prstGeom>
        </p:spPr>
        <p:txBody>
          <a:bodyPr bIns="45000" lIns="90000" rIns="90000" tIns="45000"/>
          <a:p>
            <a:pPr>
              <a:lnSpc>
                <a:spcPct val="100000"/>
              </a:lnSpc>
            </a:pPr>
            <a:fld id="{E0634034-7350-4DC9-BFA8-789D53B527E1}" type="slidenum">
              <a:rPr lang="de-DE">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8" name="PlaceHolder 1"/>
          <p:cNvSpPr>
            <a:spLocks noGrp="1"/>
          </p:cNvSpPr>
          <p:nvPr>
            <p:ph type="body"/>
          </p:nvPr>
        </p:nvSpPr>
        <p:spPr>
          <a:xfrm>
            <a:off x="0" y="0"/>
            <a:ext cx="-11796840" cy="-11796840"/>
          </a:xfrm>
          <a:prstGeom prst="rect">
            <a:avLst/>
          </a:prstGeom>
        </p:spPr>
        <p:txBody>
          <a:bodyPr bIns="45000" lIns="90000" rIns="90000" tIns="45000"/>
          <a:p>
            <a:r>
              <a:rPr lang="de-DE" sz="1200">
                <a:solidFill>
                  <a:srgbClr val="000000"/>
                </a:solidFill>
                <a:latin typeface="+mn-lt"/>
                <a:ea typeface="+mn-ea"/>
              </a:rPr>
              <a:t>Wofür benötigt Wissenschaft den Staat?</a:t>
            </a:r>
            <a:endParaRPr/>
          </a:p>
          <a:p>
            <a:pPr>
              <a:lnSpc>
                <a:spcPct val="100000"/>
              </a:lnSpc>
            </a:pPr>
            <a:r>
              <a:rPr lang="de-DE" sz="1200">
                <a:solidFill>
                  <a:srgbClr val="000000"/>
                </a:solidFill>
                <a:latin typeface="+mn-lt"/>
                <a:ea typeface="+mn-ea"/>
              </a:rPr>
              <a:t>Staat schafft Rahmenbedingungen (Huber, 2008, S. 35)</a:t>
            </a:r>
            <a:endParaRPr/>
          </a:p>
          <a:p>
            <a:pPr>
              <a:lnSpc>
                <a:spcPct val="100000"/>
              </a:lnSpc>
            </a:pPr>
            <a:r>
              <a:rPr lang="de-DE" sz="1200">
                <a:solidFill>
                  <a:srgbClr val="000000"/>
                </a:solidFill>
                <a:latin typeface="+mn-lt"/>
                <a:ea typeface="+mn-ea"/>
              </a:rPr>
              <a:t>Rechts- und Friedensordnung</a:t>
            </a:r>
            <a:endParaRPr/>
          </a:p>
          <a:p>
            <a:pPr>
              <a:lnSpc>
                <a:spcPct val="100000"/>
              </a:lnSpc>
            </a:pPr>
            <a:r>
              <a:rPr lang="de-DE" sz="1200">
                <a:solidFill>
                  <a:srgbClr val="000000"/>
                </a:solidFill>
                <a:latin typeface="+mn-lt"/>
                <a:ea typeface="+mn-ea"/>
              </a:rPr>
              <a:t>Finanzierung</a:t>
            </a:r>
            <a:endParaRPr/>
          </a:p>
        </p:txBody>
      </p:sp>
      <p:sp>
        <p:nvSpPr>
          <p:cNvPr id="489" name="TextShape 2"/>
          <p:cNvSpPr txBox="1"/>
          <p:nvPr/>
        </p:nvSpPr>
        <p:spPr>
          <a:xfrm>
            <a:off x="0" y="0"/>
            <a:ext cx="-11796840" cy="-11796840"/>
          </a:xfrm>
          <a:prstGeom prst="rect">
            <a:avLst/>
          </a:prstGeom>
        </p:spPr>
        <p:txBody>
          <a:bodyPr bIns="45000" lIns="90000" rIns="90000" tIns="45000"/>
          <a:p>
            <a:pPr>
              <a:lnSpc>
                <a:spcPct val="100000"/>
              </a:lnSpc>
            </a:pPr>
            <a:fld id="{2BDB459E-923E-4789-ACA9-1B33A5261729}" type="slidenum">
              <a:rPr lang="de-DE">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0"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de-DE" sz="1200">
                <a:solidFill>
                  <a:srgbClr val="000000"/>
                </a:solidFill>
                <a:latin typeface="+mn-lt"/>
                <a:ea typeface="+mn-ea"/>
              </a:rPr>
              <a:t>- Wissenschaftsfreiheit als Grundrecht hat Ursprung in Deutschland (Paulskirchenverfassung 1849)</a:t>
            </a:r>
            <a:endParaRPr/>
          </a:p>
          <a:p>
            <a:pPr>
              <a:lnSpc>
                <a:spcPct val="100000"/>
              </a:lnSpc>
            </a:pPr>
            <a:r>
              <a:rPr lang="de-DE" sz="1200">
                <a:solidFill>
                  <a:srgbClr val="000000"/>
                </a:solidFill>
                <a:latin typeface="+mn-lt"/>
                <a:ea typeface="+mn-ea"/>
              </a:rPr>
              <a:t>- „Kunst und Wissenschaft, Forschung und Lehre sind frei. Die Freiheit der Lehre entbindet nicht von der Treue zur Verfassung.“ [GG Art 5 § 3] </a:t>
            </a:r>
            <a:endParaRPr/>
          </a:p>
          <a:p>
            <a:pPr>
              <a:lnSpc>
                <a:spcPct val="100000"/>
              </a:lnSpc>
            </a:pPr>
            <a:r>
              <a:rPr lang="de-DE" sz="1200">
                <a:solidFill>
                  <a:srgbClr val="000000"/>
                </a:solidFill>
                <a:latin typeface="+mn-lt"/>
                <a:ea typeface="+mn-ea"/>
              </a:rPr>
              <a:t>- Unterparagraph von GG Art 5 Meinungsfreiheit</a:t>
            </a:r>
            <a:endParaRPr/>
          </a:p>
          <a:p>
            <a:pPr>
              <a:lnSpc>
                <a:spcPct val="100000"/>
              </a:lnSpc>
            </a:pPr>
            <a:r>
              <a:rPr lang="de-DE" sz="1200">
                <a:solidFill>
                  <a:srgbClr val="000000"/>
                </a:solidFill>
                <a:latin typeface="+mn-lt"/>
                <a:ea typeface="+mn-ea"/>
              </a:rPr>
              <a:t>- Sehr vage Definition und sehr kontrovers diskutierter Paragraph</a:t>
            </a:r>
            <a:endParaRPr/>
          </a:p>
          <a:p>
            <a:pPr>
              <a:lnSpc>
                <a:spcPct val="100000"/>
              </a:lnSpc>
            </a:pPr>
            <a:r>
              <a:rPr lang="de-DE" sz="1200">
                <a:solidFill>
                  <a:srgbClr val="000000"/>
                </a:solidFill>
                <a:latin typeface="+mn-lt"/>
                <a:ea typeface="+mn-ea"/>
              </a:rPr>
              <a:t>- Es wird so gesehen, dass Wissenschaft aus Forschung und Lehre besteht </a:t>
            </a:r>
            <a:r>
              <a:rPr lang="de-DE" sz="1200" u="sng">
                <a:solidFill>
                  <a:srgbClr val="000000"/>
                </a:solidFill>
                <a:latin typeface="+mn-lt"/>
                <a:ea typeface="+mn-ea"/>
                <a:hlinkClick r:id="rId1"/>
              </a:rPr>
              <a:t>http://www.gesetze-im-internet.de/gg/art_5.html</a:t>
            </a:r>
            <a:r>
              <a:rPr lang="de-DE" sz="1200">
                <a:solidFill>
                  <a:srgbClr val="000000"/>
                </a:solidFill>
                <a:latin typeface="+mn-lt"/>
                <a:ea typeface="+mn-ea"/>
              </a:rPr>
              <a:t> </a:t>
            </a:r>
            <a:endParaRPr/>
          </a:p>
          <a:p>
            <a:pPr>
              <a:lnSpc>
                <a:spcPct val="100000"/>
              </a:lnSpc>
            </a:pPr>
            <a:endParaRPr/>
          </a:p>
        </p:txBody>
      </p:sp>
      <p:sp>
        <p:nvSpPr>
          <p:cNvPr id="491" name="TextShape 2"/>
          <p:cNvSpPr txBox="1"/>
          <p:nvPr/>
        </p:nvSpPr>
        <p:spPr>
          <a:xfrm>
            <a:off x="0" y="0"/>
            <a:ext cx="-11796840" cy="-11796840"/>
          </a:xfrm>
          <a:prstGeom prst="rect">
            <a:avLst/>
          </a:prstGeom>
        </p:spPr>
        <p:txBody>
          <a:bodyPr bIns="45000" lIns="90000" rIns="90000" tIns="45000"/>
          <a:p>
            <a:pPr>
              <a:lnSpc>
                <a:spcPct val="100000"/>
              </a:lnSpc>
            </a:pPr>
            <a:fld id="{A2DA5118-F290-4724-8E1C-33D4C8A88164}" type="slidenum">
              <a:rPr lang="de-DE">
                <a:solidFill>
                  <a:srgbClr val="000000"/>
                </a:solidFill>
                <a:latin typeface="+mn-lt"/>
                <a:ea typeface="+mn-ea"/>
              </a:rPr>
              <a:t>&lt;number&gt;</a:t>
            </a:fld>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2"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de-DE" sz="1200">
                <a:solidFill>
                  <a:srgbClr val="000000"/>
                </a:solidFill>
                <a:latin typeface="+mn-lt"/>
                <a:ea typeface="+mn-ea"/>
              </a:rPr>
              <a:t>-Umfasst alle ernsthaften Verfahren, die der Ermittlung von Wahrheit dienen</a:t>
            </a:r>
            <a:endParaRPr/>
          </a:p>
          <a:p>
            <a:pPr>
              <a:lnSpc>
                <a:spcPct val="100000"/>
              </a:lnSpc>
            </a:pPr>
            <a:r>
              <a:rPr lang="de-DE" sz="1200">
                <a:solidFill>
                  <a:srgbClr val="000000"/>
                </a:solidFill>
                <a:latin typeface="+mn-lt"/>
                <a:ea typeface="+mn-ea"/>
              </a:rPr>
              <a:t>-Freie Wahl der Forschungsthemen und Methoden</a:t>
            </a:r>
            <a:endParaRPr/>
          </a:p>
          <a:p>
            <a:pPr>
              <a:lnSpc>
                <a:spcPct val="100000"/>
              </a:lnSpc>
            </a:pPr>
            <a:r>
              <a:rPr lang="de-DE" sz="1200">
                <a:solidFill>
                  <a:srgbClr val="000000"/>
                </a:solidFill>
                <a:latin typeface="+mn-lt"/>
                <a:ea typeface="+mn-ea"/>
              </a:rPr>
              <a:t>-Offenes Ziel und Ergebnisse (was wird gesucht und welches Ergebnis bringt es)</a:t>
            </a:r>
            <a:endParaRPr/>
          </a:p>
          <a:p>
            <a:pPr>
              <a:lnSpc>
                <a:spcPct val="100000"/>
              </a:lnSpc>
            </a:pPr>
            <a:r>
              <a:rPr lang="de-DE" sz="1200">
                <a:solidFill>
                  <a:srgbClr val="000000"/>
                </a:solidFill>
                <a:latin typeface="+mn-lt"/>
                <a:ea typeface="+mn-ea"/>
              </a:rPr>
              <a:t>-Es findet seine Schranken also ausschließlich in anderen Grundrechten, die Freiheit der Lehre außerdem in der Treue zur Verfassung. (z. B. Rechtsradikale Gedankengüter in der Lehre verbreiten)</a:t>
            </a:r>
            <a:endParaRPr/>
          </a:p>
          <a:p>
            <a:pPr>
              <a:lnSpc>
                <a:spcPct val="100000"/>
              </a:lnSpc>
            </a:pPr>
            <a:r>
              <a:rPr lang="de-DE" sz="1200">
                <a:solidFill>
                  <a:srgbClr val="000000"/>
                </a:solidFill>
                <a:latin typeface="+mn-lt"/>
                <a:ea typeface="+mn-ea"/>
              </a:rPr>
              <a:t>-Kernforschungsreaktoren in Karlsruhe oder die Freisetzung gentechnisch veränderter Organismen haben z. B. Gefahren- und Risikopotential für Allgemeinheit, die Gesundheit und das Leben Dritter </a:t>
            </a:r>
            <a:endParaRPr/>
          </a:p>
          <a:p>
            <a:pPr>
              <a:lnSpc>
                <a:spcPct val="100000"/>
              </a:lnSpc>
            </a:pPr>
            <a:r>
              <a:rPr lang="de-DE" sz="1200">
                <a:solidFill>
                  <a:srgbClr val="000000"/>
                </a:solidFill>
                <a:latin typeface="+mn-lt"/>
                <a:ea typeface="+mn-ea"/>
              </a:rPr>
              <a:t>-Stammzellenforschung oder therapeutisches Klonen Eingriffe in Schutzgüter der Menschenwürde und des Lebensschutzes</a:t>
            </a:r>
            <a:endParaRPr/>
          </a:p>
          <a:p>
            <a:pPr>
              <a:lnSpc>
                <a:spcPct val="100000"/>
              </a:lnSpc>
            </a:pPr>
            <a:r>
              <a:rPr lang="de-DE" sz="1200">
                <a:solidFill>
                  <a:srgbClr val="000000"/>
                </a:solidFill>
                <a:latin typeface="+mn-lt"/>
                <a:ea typeface="+mn-ea"/>
              </a:rPr>
              <a:t>-Gesetzgeber kann es verbieten, muss es aber nicht</a:t>
            </a:r>
            <a:endParaRPr/>
          </a:p>
          <a:p>
            <a:pPr>
              <a:lnSpc>
                <a:spcPct val="100000"/>
              </a:lnSpc>
            </a:pPr>
            <a:r>
              <a:rPr lang="de-DE" sz="1200">
                <a:solidFill>
                  <a:srgbClr val="000000"/>
                </a:solidFill>
                <a:latin typeface="+mn-lt"/>
                <a:ea typeface="+mn-ea"/>
              </a:rPr>
              <a:t>-Resultiert in stärkeren Einschränkungen der Wissenschaft</a:t>
            </a:r>
            <a:endParaRPr/>
          </a:p>
        </p:txBody>
      </p:sp>
      <p:sp>
        <p:nvSpPr>
          <p:cNvPr id="493" name="TextShape 2"/>
          <p:cNvSpPr txBox="1"/>
          <p:nvPr/>
        </p:nvSpPr>
        <p:spPr>
          <a:xfrm>
            <a:off x="0" y="0"/>
            <a:ext cx="-11796840" cy="-11796840"/>
          </a:xfrm>
          <a:prstGeom prst="rect">
            <a:avLst/>
          </a:prstGeom>
        </p:spPr>
        <p:txBody>
          <a:bodyPr bIns="45000" lIns="90000" rIns="90000" tIns="45000"/>
          <a:p>
            <a:pPr>
              <a:lnSpc>
                <a:spcPct val="100000"/>
              </a:lnSpc>
            </a:pPr>
            <a:fld id="{2020BCAE-BFEA-4A66-9072-382840A8B06F}" type="slidenum">
              <a:rPr lang="de-DE">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PlaceHolder 1"/>
          <p:cNvSpPr>
            <a:spLocks noGrp="1"/>
          </p:cNvSpPr>
          <p:nvPr>
            <p:ph type="body"/>
          </p:nvPr>
        </p:nvSpPr>
        <p:spPr>
          <a:xfrm>
            <a:off x="0" y="0"/>
            <a:ext cx="-11796840" cy="-11796840"/>
          </a:xfrm>
          <a:prstGeom prst="rect">
            <a:avLst/>
          </a:prstGeom>
        </p:spPr>
        <p:txBody>
          <a:bodyPr bIns="45000" lIns="90000" rIns="90000" tIns="45000"/>
          <a:p>
            <a:pPr>
              <a:lnSpc>
                <a:spcPct val="100000"/>
              </a:lnSpc>
            </a:pPr>
            <a:r>
              <a:rPr lang="de-DE" sz="1200">
                <a:solidFill>
                  <a:srgbClr val="000000"/>
                </a:solidFill>
                <a:latin typeface="+mn-lt"/>
                <a:ea typeface="+mn-ea"/>
              </a:rPr>
              <a:t>- Es findet seine Schranken also ausschließlich in anderen Grundrechten, die Freiheit der Lehre außerdem in der Treue zur Verfassung. (z. B. Rechtsradikale Gedankengüter in der Lehre verbreiten)</a:t>
            </a:r>
            <a:endParaRPr/>
          </a:p>
          <a:p>
            <a:pPr>
              <a:lnSpc>
                <a:spcPct val="100000"/>
              </a:lnSpc>
            </a:pPr>
            <a:r>
              <a:rPr lang="de-DE" sz="1200">
                <a:solidFill>
                  <a:srgbClr val="000000"/>
                </a:solidFill>
                <a:latin typeface="+mn-lt"/>
                <a:ea typeface="+mn-ea"/>
              </a:rPr>
              <a:t>- Kernforschungsreaktoren in Karlsruhe oder die Freisetzung gentechnisch veränderter Organismen haben z. B. Gefahren- und Risikopotential für Allgemeinheit, die Gesundheit und das Leben Dritter </a:t>
            </a:r>
            <a:endParaRPr/>
          </a:p>
          <a:p>
            <a:pPr>
              <a:lnSpc>
                <a:spcPct val="100000"/>
              </a:lnSpc>
            </a:pPr>
            <a:r>
              <a:rPr lang="de-DE" sz="1200">
                <a:solidFill>
                  <a:srgbClr val="000000"/>
                </a:solidFill>
                <a:latin typeface="+mn-lt"/>
                <a:ea typeface="+mn-ea"/>
              </a:rPr>
              <a:t>- Stammzellenforschung oder therapeutisches Klonen Eingriffe in Schutzgüter der Menschenwürde und des Lebensschutzes</a:t>
            </a:r>
            <a:endParaRPr/>
          </a:p>
          <a:p>
            <a:pPr>
              <a:lnSpc>
                <a:spcPct val="100000"/>
              </a:lnSpc>
            </a:pPr>
            <a:r>
              <a:rPr lang="de-DE" sz="1200">
                <a:solidFill>
                  <a:srgbClr val="000000"/>
                </a:solidFill>
                <a:latin typeface="+mn-lt"/>
                <a:ea typeface="+mn-ea"/>
              </a:rPr>
              <a:t>- Gesetzgeber kann es verbieten, muss es aber nicht</a:t>
            </a:r>
            <a:endParaRPr/>
          </a:p>
          <a:p>
            <a:pPr>
              <a:lnSpc>
                <a:spcPct val="100000"/>
              </a:lnSpc>
            </a:pPr>
            <a:r>
              <a:rPr lang="de-DE" sz="1200">
                <a:solidFill>
                  <a:srgbClr val="000000"/>
                </a:solidFill>
                <a:latin typeface="+mn-lt"/>
                <a:ea typeface="+mn-ea"/>
              </a:rPr>
              <a:t>- Resultiert in stärkeren Einschränkungen der Wissenschaft </a:t>
            </a:r>
            <a:r>
              <a:rPr lang="de-DE" sz="1200" u="sng">
                <a:solidFill>
                  <a:srgbClr val="000000"/>
                </a:solidFill>
                <a:latin typeface="+mn-lt"/>
                <a:ea typeface="+mn-ea"/>
                <a:hlinkClick r:id="rId1"/>
              </a:rPr>
              <a:t>http</a:t>
            </a:r>
            <a:r>
              <a:rPr lang="de-DE" sz="1200" u="sng">
                <a:solidFill>
                  <a:srgbClr val="000000"/>
                </a:solidFill>
                <a:latin typeface="+mn-lt"/>
                <a:ea typeface="+mn-ea"/>
                <a:hlinkClick r:id="rId2"/>
              </a:rPr>
              <a:t>://www.sciencegarden.de/content/2011-08/verfassungswidriger-eingriff-in-die-wissenschaftsfreiheit</a:t>
            </a:r>
            <a:r>
              <a:rPr lang="de-DE" sz="1200">
                <a:solidFill>
                  <a:srgbClr val="000000"/>
                </a:solidFill>
                <a:latin typeface="+mn-lt"/>
                <a:ea typeface="+mn-ea"/>
              </a:rPr>
              <a:t> </a:t>
            </a:r>
            <a:endParaRPr/>
          </a:p>
          <a:p>
            <a:pPr>
              <a:lnSpc>
                <a:spcPct val="100000"/>
              </a:lnSpc>
            </a:pPr>
            <a:endParaRPr/>
          </a:p>
        </p:txBody>
      </p:sp>
      <p:sp>
        <p:nvSpPr>
          <p:cNvPr id="495" name="TextShape 2"/>
          <p:cNvSpPr txBox="1"/>
          <p:nvPr/>
        </p:nvSpPr>
        <p:spPr>
          <a:xfrm>
            <a:off x="0" y="0"/>
            <a:ext cx="-11796840" cy="-11796840"/>
          </a:xfrm>
          <a:prstGeom prst="rect">
            <a:avLst/>
          </a:prstGeom>
        </p:spPr>
        <p:txBody>
          <a:bodyPr bIns="45000" lIns="90000" rIns="90000" tIns="45000"/>
          <a:p>
            <a:pPr>
              <a:lnSpc>
                <a:spcPct val="100000"/>
              </a:lnSpc>
            </a:pPr>
            <a:fld id="{B79055E5-D4BA-4572-A6BA-227F34E3D9CD}" type="slidenum">
              <a:rPr lang="de-DE">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97" name="TextShape 2"/>
          <p:cNvSpPr txBox="1"/>
          <p:nvPr/>
        </p:nvSpPr>
        <p:spPr>
          <a:xfrm>
            <a:off x="0" y="0"/>
            <a:ext cx="-11796840" cy="-11796840"/>
          </a:xfrm>
          <a:prstGeom prst="rect">
            <a:avLst/>
          </a:prstGeom>
        </p:spPr>
        <p:txBody>
          <a:bodyPr bIns="45000" lIns="90000" rIns="90000" tIns="45000"/>
          <a:p>
            <a:pPr>
              <a:lnSpc>
                <a:spcPct val="100000"/>
              </a:lnSpc>
            </a:pPr>
            <a:fld id="{6B918164-C401-4DE0-AAE8-7486C1A66A84}" type="slidenum">
              <a:rPr lang="de-DE">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99" name="TextShape 2"/>
          <p:cNvSpPr txBox="1"/>
          <p:nvPr/>
        </p:nvSpPr>
        <p:spPr>
          <a:xfrm>
            <a:off x="0" y="0"/>
            <a:ext cx="-11796840" cy="-11796840"/>
          </a:xfrm>
          <a:prstGeom prst="rect">
            <a:avLst/>
          </a:prstGeom>
        </p:spPr>
        <p:txBody>
          <a:bodyPr bIns="45000" lIns="90000" rIns="90000" tIns="45000"/>
          <a:p>
            <a:pPr>
              <a:lnSpc>
                <a:spcPct val="100000"/>
              </a:lnSpc>
            </a:pPr>
            <a:fld id="{BA65F896-5CB6-447C-865D-BB5CEA15A706}" type="slidenum">
              <a:rPr lang="de-DE">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01" name="TextShape 2"/>
          <p:cNvSpPr txBox="1"/>
          <p:nvPr/>
        </p:nvSpPr>
        <p:spPr>
          <a:xfrm>
            <a:off x="0" y="0"/>
            <a:ext cx="-11796840" cy="-11796840"/>
          </a:xfrm>
          <a:prstGeom prst="rect">
            <a:avLst/>
          </a:prstGeom>
        </p:spPr>
        <p:txBody>
          <a:bodyPr bIns="45000" lIns="90000" rIns="90000" tIns="45000"/>
          <a:p>
            <a:pPr>
              <a:lnSpc>
                <a:spcPct val="100000"/>
              </a:lnSpc>
            </a:pPr>
            <a:fld id="{C6BC690C-F70C-4245-A9B2-73476B19B3CA}" type="slidenum">
              <a:rPr lang="de-DE">
                <a:solidFill>
                  <a:srgbClr val="000000"/>
                </a:solidFill>
                <a:latin typeface="+mn-lt"/>
                <a:ea typeface="+mn-ea"/>
              </a:rPr>
              <a:t>&lt;number&gt;</a:t>
            </a:fld>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03" name="TextShape 2"/>
          <p:cNvSpPr txBox="1"/>
          <p:nvPr/>
        </p:nvSpPr>
        <p:spPr>
          <a:xfrm>
            <a:off x="0" y="0"/>
            <a:ext cx="-11796840" cy="-11796840"/>
          </a:xfrm>
          <a:prstGeom prst="rect">
            <a:avLst/>
          </a:prstGeom>
        </p:spPr>
        <p:txBody>
          <a:bodyPr bIns="45000" lIns="90000" rIns="90000" tIns="45000"/>
          <a:p>
            <a:pPr>
              <a:lnSpc>
                <a:spcPct val="100000"/>
              </a:lnSpc>
            </a:pPr>
            <a:fld id="{00341876-65F8-432A-A0A1-39DF73801FCF}" type="slidenum">
              <a:rPr lang="de-DE">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0" name="PlaceHolder 1"/>
          <p:cNvSpPr>
            <a:spLocks noGrp="1"/>
          </p:cNvSpPr>
          <p:nvPr>
            <p:ph type="body"/>
          </p:nvPr>
        </p:nvSpPr>
        <p:spPr>
          <a:xfrm>
            <a:off x="0" y="0"/>
            <a:ext cx="-11796840" cy="-11796840"/>
          </a:xfrm>
          <a:prstGeom prst="rect">
            <a:avLst/>
          </a:prstGeom>
        </p:spPr>
        <p:txBody>
          <a:bodyPr bIns="45000" lIns="90000" rIns="90000" tIns="45000"/>
          <a:p>
            <a:r>
              <a:rPr lang="de-DE"/>
              <a:t>http://www.oekosystem-erde.de/html/bilder/Crossroads_Baker.jpg</a:t>
            </a:r>
            <a:endParaRPr/>
          </a:p>
        </p:txBody>
      </p:sp>
      <p:sp>
        <p:nvSpPr>
          <p:cNvPr id="451" name="TextShape 2"/>
          <p:cNvSpPr txBox="1"/>
          <p:nvPr/>
        </p:nvSpPr>
        <p:spPr>
          <a:xfrm>
            <a:off x="0" y="0"/>
            <a:ext cx="-11796840" cy="-11796840"/>
          </a:xfrm>
          <a:prstGeom prst="rect">
            <a:avLst/>
          </a:prstGeom>
        </p:spPr>
        <p:txBody>
          <a:bodyPr bIns="45000" lIns="90000" rIns="90000" tIns="45000"/>
          <a:p>
            <a:pPr>
              <a:lnSpc>
                <a:spcPct val="100000"/>
              </a:lnSpc>
            </a:pPr>
            <a:fld id="{D8861711-C8DB-40FC-A2EB-94C264B16473}" type="slidenum">
              <a:rPr lang="de-DE">
                <a:solidFill>
                  <a:srgbClr val="000000"/>
                </a:solidFill>
                <a:latin typeface="+mn-lt"/>
                <a:ea typeface="+mn-ea"/>
              </a:rPr>
              <a:t>&lt;number&gt;</a:t>
            </a:fld>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05" name="TextShape 2"/>
          <p:cNvSpPr txBox="1"/>
          <p:nvPr/>
        </p:nvSpPr>
        <p:spPr>
          <a:xfrm>
            <a:off x="0" y="0"/>
            <a:ext cx="-11796840" cy="-11796840"/>
          </a:xfrm>
          <a:prstGeom prst="rect">
            <a:avLst/>
          </a:prstGeom>
        </p:spPr>
        <p:txBody>
          <a:bodyPr bIns="45000" lIns="90000" rIns="90000" tIns="45000"/>
          <a:p>
            <a:pPr>
              <a:lnSpc>
                <a:spcPct val="100000"/>
              </a:lnSpc>
            </a:pPr>
            <a:fld id="{E69EA5D5-59F1-45CE-8BAC-4895A753E199}" type="slidenum">
              <a:rPr lang="de-DE">
                <a:solidFill>
                  <a:srgbClr val="000000"/>
                </a:solidFill>
                <a:latin typeface="+mn-lt"/>
                <a:ea typeface="+mn-ea"/>
              </a:rPr>
              <a:t>&lt;number&gt;</a:t>
            </a:fld>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07" name="TextShape 2"/>
          <p:cNvSpPr txBox="1"/>
          <p:nvPr/>
        </p:nvSpPr>
        <p:spPr>
          <a:xfrm>
            <a:off x="0" y="0"/>
            <a:ext cx="-11796840" cy="-11796840"/>
          </a:xfrm>
          <a:prstGeom prst="rect">
            <a:avLst/>
          </a:prstGeom>
        </p:spPr>
        <p:txBody>
          <a:bodyPr bIns="45000" lIns="90000" rIns="90000" tIns="45000"/>
          <a:p>
            <a:pPr>
              <a:lnSpc>
                <a:spcPct val="100000"/>
              </a:lnSpc>
            </a:pPr>
            <a:fld id="{A77D462C-266D-4522-89B2-B4ED7D3EFABE}" type="slidenum">
              <a:rPr lang="de-DE">
                <a:solidFill>
                  <a:srgbClr val="000000"/>
                </a:solidFill>
                <a:latin typeface="+mn-lt"/>
                <a:ea typeface="+mn-ea"/>
              </a:rPr>
              <a:t>&lt;number&gt;</a:t>
            </a:fld>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09" name="TextShape 2"/>
          <p:cNvSpPr txBox="1"/>
          <p:nvPr/>
        </p:nvSpPr>
        <p:spPr>
          <a:xfrm>
            <a:off x="0" y="0"/>
            <a:ext cx="-11796840" cy="-11796840"/>
          </a:xfrm>
          <a:prstGeom prst="rect">
            <a:avLst/>
          </a:prstGeom>
        </p:spPr>
        <p:txBody>
          <a:bodyPr bIns="45000" lIns="90000" rIns="90000" tIns="45000"/>
          <a:p>
            <a:pPr>
              <a:lnSpc>
                <a:spcPct val="100000"/>
              </a:lnSpc>
            </a:pPr>
            <a:fld id="{043A01CF-F1E4-4E6D-9737-8554CE3CE423}" type="slidenum">
              <a:rPr lang="de-DE">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11" name="TextShape 2"/>
          <p:cNvSpPr txBox="1"/>
          <p:nvPr/>
        </p:nvSpPr>
        <p:spPr>
          <a:xfrm>
            <a:off x="0" y="0"/>
            <a:ext cx="-11796840" cy="-11796840"/>
          </a:xfrm>
          <a:prstGeom prst="rect">
            <a:avLst/>
          </a:prstGeom>
        </p:spPr>
        <p:txBody>
          <a:bodyPr bIns="45000" lIns="90000" rIns="90000" tIns="45000"/>
          <a:p>
            <a:pPr>
              <a:lnSpc>
                <a:spcPct val="100000"/>
              </a:lnSpc>
            </a:pPr>
            <a:fld id="{B97069AC-6501-4F91-BD09-8252814BC0B5}" type="slidenum">
              <a:rPr lang="de-DE">
                <a:solidFill>
                  <a:srgbClr val="000000"/>
                </a:solidFill>
                <a:latin typeface="+mn-lt"/>
                <a:ea typeface="+mn-ea"/>
              </a:rPr>
              <a:t>&lt;number&gt;</a:t>
            </a:fld>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13" name="TextShape 2"/>
          <p:cNvSpPr txBox="1"/>
          <p:nvPr/>
        </p:nvSpPr>
        <p:spPr>
          <a:xfrm>
            <a:off x="0" y="0"/>
            <a:ext cx="-11796840" cy="-11796840"/>
          </a:xfrm>
          <a:prstGeom prst="rect">
            <a:avLst/>
          </a:prstGeom>
        </p:spPr>
        <p:txBody>
          <a:bodyPr bIns="45000" lIns="90000" rIns="90000" tIns="45000"/>
          <a:p>
            <a:pPr>
              <a:lnSpc>
                <a:spcPct val="100000"/>
              </a:lnSpc>
            </a:pPr>
            <a:fld id="{8FF41BEB-D525-4DE5-9038-F8C77F4A117D}" type="slidenum">
              <a:rPr lang="de-DE">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15" name="TextShape 2"/>
          <p:cNvSpPr txBox="1"/>
          <p:nvPr/>
        </p:nvSpPr>
        <p:spPr>
          <a:xfrm>
            <a:off x="0" y="0"/>
            <a:ext cx="-11796840" cy="-11796840"/>
          </a:xfrm>
          <a:prstGeom prst="rect">
            <a:avLst/>
          </a:prstGeom>
        </p:spPr>
        <p:txBody>
          <a:bodyPr bIns="45000" lIns="90000" rIns="90000" tIns="45000"/>
          <a:p>
            <a:pPr>
              <a:lnSpc>
                <a:spcPct val="100000"/>
              </a:lnSpc>
            </a:pPr>
            <a:fld id="{F3445B20-C555-48A0-BB43-0C9BEA348570}" type="slidenum">
              <a:rPr lang="de-DE">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17" name="TextShape 2"/>
          <p:cNvSpPr txBox="1"/>
          <p:nvPr/>
        </p:nvSpPr>
        <p:spPr>
          <a:xfrm>
            <a:off x="0" y="0"/>
            <a:ext cx="-11796840" cy="-11796840"/>
          </a:xfrm>
          <a:prstGeom prst="rect">
            <a:avLst/>
          </a:prstGeom>
        </p:spPr>
        <p:txBody>
          <a:bodyPr bIns="45000" lIns="90000" rIns="90000" tIns="45000"/>
          <a:p>
            <a:pPr>
              <a:lnSpc>
                <a:spcPct val="100000"/>
              </a:lnSpc>
            </a:pPr>
            <a:fld id="{61EC835B-4239-4B87-8187-611F9A082F63}" type="slidenum">
              <a:rPr lang="de-DE">
                <a:solidFill>
                  <a:srgbClr val="000000"/>
                </a:solidFill>
                <a:latin typeface="+mn-lt"/>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19" name="TextShape 2"/>
          <p:cNvSpPr txBox="1"/>
          <p:nvPr/>
        </p:nvSpPr>
        <p:spPr>
          <a:xfrm>
            <a:off x="0" y="0"/>
            <a:ext cx="-11796840" cy="-11796840"/>
          </a:xfrm>
          <a:prstGeom prst="rect">
            <a:avLst/>
          </a:prstGeom>
        </p:spPr>
        <p:txBody>
          <a:bodyPr bIns="45000" lIns="90000" rIns="90000" tIns="45000"/>
          <a:p>
            <a:pPr>
              <a:lnSpc>
                <a:spcPct val="100000"/>
              </a:lnSpc>
            </a:pPr>
            <a:fld id="{964F9350-2103-4ACD-870B-F310CFBD201B}" type="slidenum">
              <a:rPr lang="de-DE">
                <a:solidFill>
                  <a:srgbClr val="000000"/>
                </a:solidFill>
                <a:latin typeface="+mn-lt"/>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21" name="TextShape 2"/>
          <p:cNvSpPr txBox="1"/>
          <p:nvPr/>
        </p:nvSpPr>
        <p:spPr>
          <a:xfrm>
            <a:off x="0" y="0"/>
            <a:ext cx="-11796840" cy="-11796840"/>
          </a:xfrm>
          <a:prstGeom prst="rect">
            <a:avLst/>
          </a:prstGeom>
        </p:spPr>
        <p:txBody>
          <a:bodyPr bIns="45000" lIns="90000" rIns="90000" tIns="45000"/>
          <a:p>
            <a:pPr>
              <a:lnSpc>
                <a:spcPct val="100000"/>
              </a:lnSpc>
            </a:pPr>
            <a:fld id="{CAE737EC-42F4-4F4E-A504-2E96BD33E723}" type="slidenum">
              <a:rPr lang="de-DE">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PlaceHolder 1"/>
          <p:cNvSpPr>
            <a:spLocks noGrp="1"/>
          </p:cNvSpPr>
          <p:nvPr>
            <p:ph type="body"/>
          </p:nvPr>
        </p:nvSpPr>
        <p:spPr>
          <a:xfrm>
            <a:off x="0" y="0"/>
            <a:ext cx="-11796840" cy="-11796840"/>
          </a:xfrm>
          <a:prstGeom prst="rect">
            <a:avLst/>
          </a:prstGeom>
        </p:spPr>
        <p:txBody>
          <a:bodyPr bIns="45000" lIns="90000" rIns="90000" tIns="45000"/>
          <a:p>
            <a:r>
              <a:rPr lang="de-DE"/>
              <a:t>http://www.experto.de/smartphone-wird-urlaubskamera-so-gelingen-ihre-besten-schnappschuesse-1280px-854px0.jpg</a:t>
            </a:r>
            <a:endParaRPr/>
          </a:p>
        </p:txBody>
      </p:sp>
      <p:sp>
        <p:nvSpPr>
          <p:cNvPr id="453" name="TextShape 2"/>
          <p:cNvSpPr txBox="1"/>
          <p:nvPr/>
        </p:nvSpPr>
        <p:spPr>
          <a:xfrm>
            <a:off x="0" y="0"/>
            <a:ext cx="-11796840" cy="-11796840"/>
          </a:xfrm>
          <a:prstGeom prst="rect">
            <a:avLst/>
          </a:prstGeom>
        </p:spPr>
        <p:txBody>
          <a:bodyPr bIns="45000" lIns="90000" rIns="90000" tIns="45000"/>
          <a:p>
            <a:pPr>
              <a:lnSpc>
                <a:spcPct val="100000"/>
              </a:lnSpc>
            </a:pPr>
            <a:fld id="{6DC1B70D-C96D-4619-A384-EEDA8AA5D161}" type="slidenum">
              <a:rPr lang="de-DE">
                <a:solidFill>
                  <a:srgbClr val="000000"/>
                </a:solidFill>
                <a:latin typeface="+mn-lt"/>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23" name="TextShape 2"/>
          <p:cNvSpPr txBox="1"/>
          <p:nvPr/>
        </p:nvSpPr>
        <p:spPr>
          <a:xfrm>
            <a:off x="0" y="0"/>
            <a:ext cx="-11796840" cy="-11796840"/>
          </a:xfrm>
          <a:prstGeom prst="rect">
            <a:avLst/>
          </a:prstGeom>
        </p:spPr>
        <p:txBody>
          <a:bodyPr bIns="45000" lIns="90000" rIns="90000" tIns="45000"/>
          <a:p>
            <a:pPr>
              <a:lnSpc>
                <a:spcPct val="100000"/>
              </a:lnSpc>
            </a:pPr>
            <a:fld id="{8E873389-9E36-4032-8BEC-47F6C23B6B75}" type="slidenum">
              <a:rPr lang="de-DE">
                <a:solidFill>
                  <a:srgbClr val="000000"/>
                </a:solidFill>
                <a:latin typeface="+mn-lt"/>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25" name="TextShape 2"/>
          <p:cNvSpPr txBox="1"/>
          <p:nvPr/>
        </p:nvSpPr>
        <p:spPr>
          <a:xfrm>
            <a:off x="0" y="0"/>
            <a:ext cx="-11796840" cy="-11796840"/>
          </a:xfrm>
          <a:prstGeom prst="rect">
            <a:avLst/>
          </a:prstGeom>
        </p:spPr>
        <p:txBody>
          <a:bodyPr bIns="45000" lIns="90000" rIns="90000" tIns="45000"/>
          <a:p>
            <a:pPr>
              <a:lnSpc>
                <a:spcPct val="100000"/>
              </a:lnSpc>
            </a:pPr>
            <a:fld id="{CC2A4067-3922-46CE-9425-9EE7BF7A1AE3}" type="slidenum">
              <a:rPr lang="de-DE">
                <a:solidFill>
                  <a:srgbClr val="000000"/>
                </a:solidFill>
                <a:latin typeface="+mn-lt"/>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27" name="TextShape 2"/>
          <p:cNvSpPr txBox="1"/>
          <p:nvPr/>
        </p:nvSpPr>
        <p:spPr>
          <a:xfrm>
            <a:off x="0" y="0"/>
            <a:ext cx="-11796840" cy="-11796840"/>
          </a:xfrm>
          <a:prstGeom prst="rect">
            <a:avLst/>
          </a:prstGeom>
        </p:spPr>
        <p:txBody>
          <a:bodyPr bIns="45000" lIns="90000" rIns="90000" tIns="45000"/>
          <a:p>
            <a:pPr>
              <a:lnSpc>
                <a:spcPct val="100000"/>
              </a:lnSpc>
            </a:pPr>
            <a:fld id="{D30F8A40-9D89-4CFF-BCDB-97B2B965017D}" type="slidenum">
              <a:rPr lang="de-DE">
                <a:solidFill>
                  <a:srgbClr val="000000"/>
                </a:solidFill>
                <a:latin typeface="+mn-lt"/>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29" name="TextShape 2"/>
          <p:cNvSpPr txBox="1"/>
          <p:nvPr/>
        </p:nvSpPr>
        <p:spPr>
          <a:xfrm>
            <a:off x="0" y="0"/>
            <a:ext cx="-11796840" cy="-11796840"/>
          </a:xfrm>
          <a:prstGeom prst="rect">
            <a:avLst/>
          </a:prstGeom>
        </p:spPr>
        <p:txBody>
          <a:bodyPr bIns="45000" lIns="90000" rIns="90000" tIns="45000"/>
          <a:p>
            <a:pPr>
              <a:lnSpc>
                <a:spcPct val="100000"/>
              </a:lnSpc>
            </a:pPr>
            <a:fld id="{4B8B184E-A168-46EC-9882-3AE1EF251B7A}" type="slidenum">
              <a:rPr lang="de-DE">
                <a:solidFill>
                  <a:srgbClr val="000000"/>
                </a:solidFill>
                <a:latin typeface="+mn-lt"/>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31" name="TextShape 2"/>
          <p:cNvSpPr txBox="1"/>
          <p:nvPr/>
        </p:nvSpPr>
        <p:spPr>
          <a:xfrm>
            <a:off x="0" y="0"/>
            <a:ext cx="-11796840" cy="-11796840"/>
          </a:xfrm>
          <a:prstGeom prst="rect">
            <a:avLst/>
          </a:prstGeom>
        </p:spPr>
        <p:txBody>
          <a:bodyPr bIns="45000" lIns="90000" rIns="90000" tIns="45000"/>
          <a:p>
            <a:pPr>
              <a:lnSpc>
                <a:spcPct val="100000"/>
              </a:lnSpc>
            </a:pPr>
            <a:fld id="{7068113A-FAC6-4D0F-9EBE-31EB54454475}" type="slidenum">
              <a:rPr lang="de-DE">
                <a:solidFill>
                  <a:srgbClr val="000000"/>
                </a:solidFill>
                <a:latin typeface="+mn-lt"/>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33" name="TextShape 2"/>
          <p:cNvSpPr txBox="1"/>
          <p:nvPr/>
        </p:nvSpPr>
        <p:spPr>
          <a:xfrm>
            <a:off x="0" y="0"/>
            <a:ext cx="-11796840" cy="-11796840"/>
          </a:xfrm>
          <a:prstGeom prst="rect">
            <a:avLst/>
          </a:prstGeom>
        </p:spPr>
        <p:txBody>
          <a:bodyPr bIns="45000" lIns="90000" rIns="90000" tIns="45000"/>
          <a:p>
            <a:pPr>
              <a:lnSpc>
                <a:spcPct val="100000"/>
              </a:lnSpc>
            </a:pPr>
            <a:fld id="{BDB828BE-BE73-4358-8C85-C5EFCCD00247}" type="slidenum">
              <a:rPr lang="de-DE">
                <a:solidFill>
                  <a:srgbClr val="000000"/>
                </a:solidFill>
                <a:latin typeface="+mn-lt"/>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35" name="TextShape 2"/>
          <p:cNvSpPr txBox="1"/>
          <p:nvPr/>
        </p:nvSpPr>
        <p:spPr>
          <a:xfrm>
            <a:off x="0" y="0"/>
            <a:ext cx="-11796840" cy="-11796840"/>
          </a:xfrm>
          <a:prstGeom prst="rect">
            <a:avLst/>
          </a:prstGeom>
        </p:spPr>
        <p:txBody>
          <a:bodyPr bIns="45000" lIns="90000" rIns="90000" tIns="45000"/>
          <a:p>
            <a:pPr>
              <a:lnSpc>
                <a:spcPct val="100000"/>
              </a:lnSpc>
            </a:pPr>
            <a:fld id="{6C081D19-5B82-4AE7-A083-0E5055E73887}" type="slidenum">
              <a:rPr lang="de-DE">
                <a:solidFill>
                  <a:srgbClr val="000000"/>
                </a:solidFill>
                <a:latin typeface="+mn-lt"/>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6"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37" name="TextShape 2"/>
          <p:cNvSpPr txBox="1"/>
          <p:nvPr/>
        </p:nvSpPr>
        <p:spPr>
          <a:xfrm>
            <a:off x="0" y="0"/>
            <a:ext cx="-11796840" cy="-11796840"/>
          </a:xfrm>
          <a:prstGeom prst="rect">
            <a:avLst/>
          </a:prstGeom>
        </p:spPr>
        <p:txBody>
          <a:bodyPr bIns="45000" lIns="90000" rIns="90000" tIns="45000"/>
          <a:p>
            <a:pPr>
              <a:lnSpc>
                <a:spcPct val="100000"/>
              </a:lnSpc>
            </a:pPr>
            <a:fld id="{50D67BEB-44F9-46F8-8E1A-4BCEAAE1A2FD}" type="slidenum">
              <a:rPr lang="de-DE">
                <a:solidFill>
                  <a:srgbClr val="000000"/>
                </a:solidFill>
                <a:latin typeface="+mn-lt"/>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39" name="TextShape 2"/>
          <p:cNvSpPr txBox="1"/>
          <p:nvPr/>
        </p:nvSpPr>
        <p:spPr>
          <a:xfrm>
            <a:off x="0" y="0"/>
            <a:ext cx="-11796840" cy="-11796840"/>
          </a:xfrm>
          <a:prstGeom prst="rect">
            <a:avLst/>
          </a:prstGeom>
        </p:spPr>
        <p:txBody>
          <a:bodyPr bIns="45000" lIns="90000" rIns="90000" tIns="45000"/>
          <a:p>
            <a:pPr>
              <a:lnSpc>
                <a:spcPct val="100000"/>
              </a:lnSpc>
            </a:pPr>
            <a:fld id="{380A9A75-18B3-4CA1-B149-5E0027E254C8}" type="slidenum">
              <a:rPr lang="de-DE">
                <a:solidFill>
                  <a:srgbClr val="000000"/>
                </a:solidFill>
                <a:latin typeface="+mn-lt"/>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41" name="TextShape 2"/>
          <p:cNvSpPr txBox="1"/>
          <p:nvPr/>
        </p:nvSpPr>
        <p:spPr>
          <a:xfrm>
            <a:off x="0" y="0"/>
            <a:ext cx="-11796840" cy="-11796840"/>
          </a:xfrm>
          <a:prstGeom prst="rect">
            <a:avLst/>
          </a:prstGeom>
        </p:spPr>
        <p:txBody>
          <a:bodyPr bIns="45000" lIns="90000" rIns="90000" tIns="45000"/>
          <a:p>
            <a:pPr>
              <a:lnSpc>
                <a:spcPct val="100000"/>
              </a:lnSpc>
            </a:pPr>
            <a:fld id="{51431312-E885-4A05-965A-E2F5D7D46ECF}" type="slidenum">
              <a:rPr lang="de-DE">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4" name="PlaceHolder 1"/>
          <p:cNvSpPr>
            <a:spLocks noGrp="1"/>
          </p:cNvSpPr>
          <p:nvPr>
            <p:ph type="body"/>
          </p:nvPr>
        </p:nvSpPr>
        <p:spPr>
          <a:xfrm>
            <a:off x="0" y="0"/>
            <a:ext cx="-11796840" cy="-11796840"/>
          </a:xfrm>
          <a:prstGeom prst="rect">
            <a:avLst/>
          </a:prstGeom>
        </p:spPr>
        <p:txBody>
          <a:bodyPr bIns="45000" lIns="90000" rIns="90000" tIns="45000"/>
          <a:p>
            <a:r>
              <a:rPr lang="de-DE"/>
              <a:t>http://upload.wikimedia.org/wikipedia/commons/6/69/Dollyscotland.JPG</a:t>
            </a:r>
            <a:endParaRPr/>
          </a:p>
        </p:txBody>
      </p:sp>
      <p:sp>
        <p:nvSpPr>
          <p:cNvPr id="455" name="TextShape 2"/>
          <p:cNvSpPr txBox="1"/>
          <p:nvPr/>
        </p:nvSpPr>
        <p:spPr>
          <a:xfrm>
            <a:off x="0" y="0"/>
            <a:ext cx="-11796840" cy="-11796840"/>
          </a:xfrm>
          <a:prstGeom prst="rect">
            <a:avLst/>
          </a:prstGeom>
        </p:spPr>
        <p:txBody>
          <a:bodyPr bIns="45000" lIns="90000" rIns="90000" tIns="45000"/>
          <a:p>
            <a:pPr>
              <a:lnSpc>
                <a:spcPct val="100000"/>
              </a:lnSpc>
            </a:pPr>
            <a:fld id="{3DF24CD6-8E1C-4483-96C7-CC43EA5F1F61}" type="slidenum">
              <a:rPr lang="de-DE">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43" name="TextShape 2"/>
          <p:cNvSpPr txBox="1"/>
          <p:nvPr/>
        </p:nvSpPr>
        <p:spPr>
          <a:xfrm>
            <a:off x="0" y="0"/>
            <a:ext cx="-11796840" cy="-11796840"/>
          </a:xfrm>
          <a:prstGeom prst="rect">
            <a:avLst/>
          </a:prstGeom>
        </p:spPr>
        <p:txBody>
          <a:bodyPr bIns="45000" lIns="90000" rIns="90000" tIns="45000"/>
          <a:p>
            <a:pPr>
              <a:lnSpc>
                <a:spcPct val="100000"/>
              </a:lnSpc>
            </a:pPr>
            <a:fld id="{B8122C76-8C4F-47DC-91E0-96FA0F59506A}" type="slidenum">
              <a:rPr lang="de-DE">
                <a:solidFill>
                  <a:srgbClr val="000000"/>
                </a:solidFill>
                <a:latin typeface="+mn-lt"/>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4"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545" name="TextShape 2"/>
          <p:cNvSpPr txBox="1"/>
          <p:nvPr/>
        </p:nvSpPr>
        <p:spPr>
          <a:xfrm>
            <a:off x="0" y="0"/>
            <a:ext cx="-11796840" cy="-11796840"/>
          </a:xfrm>
          <a:prstGeom prst="rect">
            <a:avLst/>
          </a:prstGeom>
        </p:spPr>
        <p:txBody>
          <a:bodyPr bIns="45000" lIns="90000" rIns="90000" tIns="45000"/>
          <a:p>
            <a:pPr>
              <a:lnSpc>
                <a:spcPct val="100000"/>
              </a:lnSpc>
            </a:pPr>
            <a:fld id="{774D2149-ED31-45D3-A4F2-A7E84931DF89}" type="slidenum">
              <a:rPr lang="de-DE">
                <a:solidFill>
                  <a:srgbClr val="000000"/>
                </a:solidFill>
                <a:latin typeface="+mn-lt"/>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47" name="TextShape 2"/>
          <p:cNvSpPr txBox="1"/>
          <p:nvPr/>
        </p:nvSpPr>
        <p:spPr>
          <a:xfrm>
            <a:off x="0" y="0"/>
            <a:ext cx="-11796840" cy="-11796840"/>
          </a:xfrm>
          <a:prstGeom prst="rect">
            <a:avLst/>
          </a:prstGeom>
        </p:spPr>
        <p:txBody>
          <a:bodyPr bIns="45000" lIns="90000" rIns="90000" tIns="45000"/>
          <a:p>
            <a:pPr>
              <a:lnSpc>
                <a:spcPct val="100000"/>
              </a:lnSpc>
            </a:pPr>
            <a:fld id="{EEA3F3C6-163F-4CFB-B8BE-753F901308A4}" type="slidenum">
              <a:rPr lang="de-DE">
                <a:solidFill>
                  <a:srgbClr val="000000"/>
                </a:solidFill>
                <a:latin typeface="+mn-lt"/>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49" name="TextShape 2"/>
          <p:cNvSpPr txBox="1"/>
          <p:nvPr/>
        </p:nvSpPr>
        <p:spPr>
          <a:xfrm>
            <a:off x="0" y="0"/>
            <a:ext cx="-11796840" cy="-11796840"/>
          </a:xfrm>
          <a:prstGeom prst="rect">
            <a:avLst/>
          </a:prstGeom>
        </p:spPr>
        <p:txBody>
          <a:bodyPr bIns="45000" lIns="90000" rIns="90000" tIns="45000"/>
          <a:p>
            <a:pPr>
              <a:lnSpc>
                <a:spcPct val="100000"/>
              </a:lnSpc>
            </a:pPr>
            <a:fld id="{C2E82597-84D4-4459-A2AA-1203E6861CF5}" type="slidenum">
              <a:rPr lang="de-DE">
                <a:solidFill>
                  <a:srgbClr val="000000"/>
                </a:solidFill>
                <a:latin typeface="+mn-lt"/>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51" name="TextShape 2"/>
          <p:cNvSpPr txBox="1"/>
          <p:nvPr/>
        </p:nvSpPr>
        <p:spPr>
          <a:xfrm>
            <a:off x="0" y="0"/>
            <a:ext cx="-11796840" cy="-11796840"/>
          </a:xfrm>
          <a:prstGeom prst="rect">
            <a:avLst/>
          </a:prstGeom>
        </p:spPr>
        <p:txBody>
          <a:bodyPr bIns="45000" lIns="90000" rIns="90000" tIns="45000"/>
          <a:p>
            <a:pPr>
              <a:lnSpc>
                <a:spcPct val="100000"/>
              </a:lnSpc>
            </a:pPr>
            <a:fld id="{42E0AF91-BA75-4B00-9823-7EFFF757E524}" type="slidenum">
              <a:rPr lang="de-DE">
                <a:solidFill>
                  <a:srgbClr val="000000"/>
                </a:solidFill>
                <a:latin typeface="+mn-lt"/>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53" name="TextShape 2"/>
          <p:cNvSpPr txBox="1"/>
          <p:nvPr/>
        </p:nvSpPr>
        <p:spPr>
          <a:xfrm>
            <a:off x="0" y="0"/>
            <a:ext cx="-11796840" cy="-11796840"/>
          </a:xfrm>
          <a:prstGeom prst="rect">
            <a:avLst/>
          </a:prstGeom>
        </p:spPr>
        <p:txBody>
          <a:bodyPr bIns="45000" lIns="90000" rIns="90000" tIns="45000"/>
          <a:p>
            <a:pPr>
              <a:lnSpc>
                <a:spcPct val="100000"/>
              </a:lnSpc>
            </a:pPr>
            <a:fld id="{76959D67-F40D-4F48-9A42-5D1707523A18}" type="slidenum">
              <a:rPr lang="de-DE">
                <a:solidFill>
                  <a:srgbClr val="000000"/>
                </a:solidFill>
                <a:latin typeface="+mn-lt"/>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4"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55" name="TextShape 2"/>
          <p:cNvSpPr txBox="1"/>
          <p:nvPr/>
        </p:nvSpPr>
        <p:spPr>
          <a:xfrm>
            <a:off x="0" y="0"/>
            <a:ext cx="-11796840" cy="-11796840"/>
          </a:xfrm>
          <a:prstGeom prst="rect">
            <a:avLst/>
          </a:prstGeom>
        </p:spPr>
        <p:txBody>
          <a:bodyPr bIns="45000" lIns="90000" rIns="90000" tIns="45000"/>
          <a:p>
            <a:pPr>
              <a:lnSpc>
                <a:spcPct val="100000"/>
              </a:lnSpc>
            </a:pPr>
            <a:fld id="{3F4EC6A4-135F-4764-92ED-0F82BA6DDB0C}" type="slidenum">
              <a:rPr lang="de-DE">
                <a:solidFill>
                  <a:srgbClr val="000000"/>
                </a:solidFill>
                <a:latin typeface="+mn-lt"/>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57" name="TextShape 2"/>
          <p:cNvSpPr txBox="1"/>
          <p:nvPr/>
        </p:nvSpPr>
        <p:spPr>
          <a:xfrm>
            <a:off x="0" y="0"/>
            <a:ext cx="-11796840" cy="-11796840"/>
          </a:xfrm>
          <a:prstGeom prst="rect">
            <a:avLst/>
          </a:prstGeom>
        </p:spPr>
        <p:txBody>
          <a:bodyPr bIns="45000" lIns="90000" rIns="90000" tIns="45000"/>
          <a:p>
            <a:pPr>
              <a:lnSpc>
                <a:spcPct val="100000"/>
              </a:lnSpc>
            </a:pPr>
            <a:fld id="{4D8E50F8-28C6-4721-8F69-DE2CDA7F0953}" type="slidenum">
              <a:rPr lang="de-DE">
                <a:solidFill>
                  <a:srgbClr val="000000"/>
                </a:solidFill>
                <a:latin typeface="+mn-lt"/>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0" y="0"/>
            <a:ext cx="-11796840" cy="-11796840"/>
          </a:xfrm>
          <a:prstGeom prst="rect">
            <a:avLst/>
          </a:prstGeom>
        </p:spPr>
        <p:txBody>
          <a:bodyPr bIns="45000" lIns="90000" rIns="90000" tIns="45000"/>
          <a:p>
            <a:r>
              <a:rPr lang="de-DE"/>
              <a:t>Hier fehlt ein Zitat</a:t>
            </a:r>
            <a:endParaRPr/>
          </a:p>
        </p:txBody>
      </p:sp>
      <p:sp>
        <p:nvSpPr>
          <p:cNvPr id="559" name="TextShape 2"/>
          <p:cNvSpPr txBox="1"/>
          <p:nvPr/>
        </p:nvSpPr>
        <p:spPr>
          <a:xfrm>
            <a:off x="0" y="0"/>
            <a:ext cx="-11796840" cy="-11796840"/>
          </a:xfrm>
          <a:prstGeom prst="rect">
            <a:avLst/>
          </a:prstGeom>
        </p:spPr>
        <p:txBody>
          <a:bodyPr bIns="45000" lIns="90000" rIns="90000" tIns="45000"/>
          <a:p>
            <a:pPr>
              <a:lnSpc>
                <a:spcPct val="100000"/>
              </a:lnSpc>
            </a:pPr>
            <a:fld id="{8F6E9B9B-61AD-459E-A349-8CF2033000BA}" type="slidenum">
              <a:rPr lang="de-DE">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6" name="PlaceHolder 1"/>
          <p:cNvSpPr>
            <a:spLocks noGrp="1"/>
          </p:cNvSpPr>
          <p:nvPr>
            <p:ph type="body"/>
          </p:nvPr>
        </p:nvSpPr>
        <p:spPr>
          <a:xfrm>
            <a:off x="0" y="0"/>
            <a:ext cx="-11796840" cy="-11796840"/>
          </a:xfrm>
          <a:prstGeom prst="rect">
            <a:avLst/>
          </a:prstGeom>
        </p:spPr>
        <p:txBody>
          <a:bodyPr bIns="45000" lIns="90000" rIns="90000" tIns="45000"/>
          <a:p>
            <a:r>
              <a:rPr lang="de-DE"/>
              <a:t>http://www.techuni.de/internet/wie-funktioniert-das-internet/</a:t>
            </a:r>
            <a:endParaRPr/>
          </a:p>
        </p:txBody>
      </p:sp>
      <p:sp>
        <p:nvSpPr>
          <p:cNvPr id="457" name="TextShape 2"/>
          <p:cNvSpPr txBox="1"/>
          <p:nvPr/>
        </p:nvSpPr>
        <p:spPr>
          <a:xfrm>
            <a:off x="0" y="0"/>
            <a:ext cx="-11796840" cy="-11796840"/>
          </a:xfrm>
          <a:prstGeom prst="rect">
            <a:avLst/>
          </a:prstGeom>
        </p:spPr>
        <p:txBody>
          <a:bodyPr bIns="45000" lIns="90000" rIns="90000" tIns="45000"/>
          <a:p>
            <a:pPr>
              <a:lnSpc>
                <a:spcPct val="100000"/>
              </a:lnSpc>
            </a:pPr>
            <a:fld id="{11F25D1F-7028-4A0F-A9C4-648A7AF56ADE}" type="slidenum">
              <a:rPr lang="de-DE">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59" name="TextShape 2"/>
          <p:cNvSpPr txBox="1"/>
          <p:nvPr/>
        </p:nvSpPr>
        <p:spPr>
          <a:xfrm>
            <a:off x="0" y="0"/>
            <a:ext cx="-11796840" cy="-11796840"/>
          </a:xfrm>
          <a:prstGeom prst="rect">
            <a:avLst/>
          </a:prstGeom>
        </p:spPr>
        <p:txBody>
          <a:bodyPr bIns="45000" lIns="90000" rIns="90000" tIns="45000"/>
          <a:p>
            <a:pPr>
              <a:lnSpc>
                <a:spcPct val="100000"/>
              </a:lnSpc>
            </a:pPr>
            <a:fld id="{954D104B-8C5D-4E18-B3C4-A4D909F84781}" type="slidenum">
              <a:rPr lang="de-DE">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0"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61" name="TextShape 2"/>
          <p:cNvSpPr txBox="1"/>
          <p:nvPr/>
        </p:nvSpPr>
        <p:spPr>
          <a:xfrm>
            <a:off x="0" y="0"/>
            <a:ext cx="-11796840" cy="-11796840"/>
          </a:xfrm>
          <a:prstGeom prst="rect">
            <a:avLst/>
          </a:prstGeom>
        </p:spPr>
        <p:txBody>
          <a:bodyPr bIns="45000" lIns="90000" rIns="90000" tIns="45000"/>
          <a:p>
            <a:pPr>
              <a:lnSpc>
                <a:spcPct val="100000"/>
              </a:lnSpc>
            </a:pPr>
            <a:fld id="{25CCA045-B8F6-4C7C-88B9-64B1B2B1BA35}" type="slidenum">
              <a:rPr lang="de-DE">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2" name="PlaceHolder 1"/>
          <p:cNvSpPr>
            <a:spLocks noGrp="1"/>
          </p:cNvSpPr>
          <p:nvPr>
            <p:ph type="body"/>
          </p:nvPr>
        </p:nvSpPr>
        <p:spPr>
          <a:xfrm>
            <a:off x="0" y="0"/>
            <a:ext cx="-11796840" cy="-11796840"/>
          </a:xfrm>
          <a:prstGeom prst="rect">
            <a:avLst/>
          </a:prstGeom>
        </p:spPr>
        <p:txBody>
          <a:bodyPr bIns="45000" lIns="90000" rIns="90000" tIns="45000"/>
          <a:p>
            <a:endParaRPr/>
          </a:p>
        </p:txBody>
      </p:sp>
      <p:sp>
        <p:nvSpPr>
          <p:cNvPr id="463" name="TextShape 2"/>
          <p:cNvSpPr txBox="1"/>
          <p:nvPr/>
        </p:nvSpPr>
        <p:spPr>
          <a:xfrm>
            <a:off x="0" y="0"/>
            <a:ext cx="-11796840" cy="-11796840"/>
          </a:xfrm>
          <a:prstGeom prst="rect">
            <a:avLst/>
          </a:prstGeom>
        </p:spPr>
        <p:txBody>
          <a:bodyPr bIns="45000" lIns="90000" rIns="90000" tIns="45000"/>
          <a:p>
            <a:pPr>
              <a:lnSpc>
                <a:spcPct val="100000"/>
              </a:lnSpc>
            </a:pPr>
            <a:fld id="{6C4991B7-0C04-4D0E-9EB8-B1E0E65DB04F}" type="slidenum">
              <a:rPr lang="de-DE">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0" name="PlaceHolder 2"/>
          <p:cNvSpPr>
            <a:spLocks noGrp="1"/>
          </p:cNvSpPr>
          <p:nvPr>
            <p:ph type="body"/>
          </p:nvPr>
        </p:nvSpPr>
        <p:spPr>
          <a:xfrm>
            <a:off x="457200" y="1604520"/>
            <a:ext cx="8046360" cy="1896840"/>
          </a:xfrm>
          <a:prstGeom prst="rect">
            <a:avLst/>
          </a:prstGeom>
        </p:spPr>
        <p:txBody>
          <a:bodyPr bIns="0" lIns="0" rIns="0" tIns="0" wrap="none"/>
          <a:p>
            <a:endParaRPr/>
          </a:p>
        </p:txBody>
      </p:sp>
      <p:sp>
        <p:nvSpPr>
          <p:cNvPr id="31" name="PlaceHolder 3"/>
          <p:cNvSpPr>
            <a:spLocks noGrp="1"/>
          </p:cNvSpPr>
          <p:nvPr>
            <p:ph type="body"/>
          </p:nvPr>
        </p:nvSpPr>
        <p:spPr>
          <a:xfrm>
            <a:off x="457200" y="3681720"/>
            <a:ext cx="8046360" cy="18968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3"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34"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35" name="PlaceHolder 4"/>
          <p:cNvSpPr>
            <a:spLocks noGrp="1"/>
          </p:cNvSpPr>
          <p:nvPr>
            <p:ph type="body"/>
          </p:nvPr>
        </p:nvSpPr>
        <p:spPr>
          <a:xfrm>
            <a:off x="4579920" y="3681720"/>
            <a:ext cx="3926160" cy="1896840"/>
          </a:xfrm>
          <a:prstGeom prst="rect">
            <a:avLst/>
          </a:prstGeom>
        </p:spPr>
        <p:txBody>
          <a:bodyPr bIns="0" lIns="0" rIns="0" tIns="0" wrap="none"/>
          <a:p>
            <a:endParaRPr/>
          </a:p>
        </p:txBody>
      </p:sp>
      <p:sp>
        <p:nvSpPr>
          <p:cNvPr id="36" name="PlaceHolder 5"/>
          <p:cNvSpPr>
            <a:spLocks noGrp="1"/>
          </p:cNvSpPr>
          <p:nvPr>
            <p:ph type="body"/>
          </p:nvPr>
        </p:nvSpPr>
        <p:spPr>
          <a:xfrm>
            <a:off x="457200" y="3681720"/>
            <a:ext cx="3926160" cy="18968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8"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39" name="PlaceHolder 3"/>
          <p:cNvSpPr>
            <a:spLocks noGrp="1"/>
          </p:cNvSpPr>
          <p:nvPr>
            <p:ph type="body"/>
          </p:nvPr>
        </p:nvSpPr>
        <p:spPr>
          <a:xfrm>
            <a:off x="4579920" y="1604520"/>
            <a:ext cx="3926160" cy="189684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5" name="PlaceHolder 2"/>
          <p:cNvSpPr>
            <a:spLocks noGrp="1"/>
          </p:cNvSpPr>
          <p:nvPr>
            <p:ph type="subTitle"/>
          </p:nvPr>
        </p:nvSpPr>
        <p:spPr>
          <a:xfrm>
            <a:off x="457200" y="1604520"/>
            <a:ext cx="8046360" cy="397764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7" name="PlaceHolder 2"/>
          <p:cNvSpPr>
            <a:spLocks noGrp="1"/>
          </p:cNvSpPr>
          <p:nvPr>
            <p:ph type="body"/>
          </p:nvPr>
        </p:nvSpPr>
        <p:spPr>
          <a:xfrm>
            <a:off x="457200" y="1604520"/>
            <a:ext cx="8046360" cy="397728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9"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60" name="PlaceHolder 3"/>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64"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65" name="PlaceHolder 3"/>
          <p:cNvSpPr>
            <a:spLocks noGrp="1"/>
          </p:cNvSpPr>
          <p:nvPr>
            <p:ph type="body"/>
          </p:nvPr>
        </p:nvSpPr>
        <p:spPr>
          <a:xfrm>
            <a:off x="457200" y="3681720"/>
            <a:ext cx="3926160" cy="1896840"/>
          </a:xfrm>
          <a:prstGeom prst="rect">
            <a:avLst/>
          </a:prstGeom>
        </p:spPr>
        <p:txBody>
          <a:bodyPr bIns="0" lIns="0" rIns="0" tIns="0" wrap="none"/>
          <a:p>
            <a:endParaRPr/>
          </a:p>
        </p:txBody>
      </p:sp>
      <p:sp>
        <p:nvSpPr>
          <p:cNvPr id="66" name="PlaceHolder 4"/>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 name="PlaceHolder 2"/>
          <p:cNvSpPr>
            <a:spLocks noGrp="1"/>
          </p:cNvSpPr>
          <p:nvPr>
            <p:ph type="subTitle"/>
          </p:nvPr>
        </p:nvSpPr>
        <p:spPr>
          <a:xfrm>
            <a:off x="457200" y="1604520"/>
            <a:ext cx="8046360" cy="397764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68"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69"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70" name="PlaceHolder 4"/>
          <p:cNvSpPr>
            <a:spLocks noGrp="1"/>
          </p:cNvSpPr>
          <p:nvPr>
            <p:ph type="body"/>
          </p:nvPr>
        </p:nvSpPr>
        <p:spPr>
          <a:xfrm>
            <a:off x="4579920" y="3681720"/>
            <a:ext cx="3926160" cy="18968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2"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73"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74" name="PlaceHolder 4"/>
          <p:cNvSpPr>
            <a:spLocks noGrp="1"/>
          </p:cNvSpPr>
          <p:nvPr>
            <p:ph type="body"/>
          </p:nvPr>
        </p:nvSpPr>
        <p:spPr>
          <a:xfrm>
            <a:off x="457200" y="3681720"/>
            <a:ext cx="8045640" cy="18968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6" name="PlaceHolder 2"/>
          <p:cNvSpPr>
            <a:spLocks noGrp="1"/>
          </p:cNvSpPr>
          <p:nvPr>
            <p:ph type="body"/>
          </p:nvPr>
        </p:nvSpPr>
        <p:spPr>
          <a:xfrm>
            <a:off x="457200" y="1604520"/>
            <a:ext cx="8046360" cy="1896840"/>
          </a:xfrm>
          <a:prstGeom prst="rect">
            <a:avLst/>
          </a:prstGeom>
        </p:spPr>
        <p:txBody>
          <a:bodyPr bIns="0" lIns="0" rIns="0" tIns="0" wrap="none"/>
          <a:p>
            <a:endParaRPr/>
          </a:p>
        </p:txBody>
      </p:sp>
      <p:sp>
        <p:nvSpPr>
          <p:cNvPr id="77" name="PlaceHolder 3"/>
          <p:cNvSpPr>
            <a:spLocks noGrp="1"/>
          </p:cNvSpPr>
          <p:nvPr>
            <p:ph type="body"/>
          </p:nvPr>
        </p:nvSpPr>
        <p:spPr>
          <a:xfrm>
            <a:off x="457200" y="3681720"/>
            <a:ext cx="8046360" cy="18968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9"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80"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81" name="PlaceHolder 4"/>
          <p:cNvSpPr>
            <a:spLocks noGrp="1"/>
          </p:cNvSpPr>
          <p:nvPr>
            <p:ph type="body"/>
          </p:nvPr>
        </p:nvSpPr>
        <p:spPr>
          <a:xfrm>
            <a:off x="4579920" y="3681720"/>
            <a:ext cx="3926160" cy="1896840"/>
          </a:xfrm>
          <a:prstGeom prst="rect">
            <a:avLst/>
          </a:prstGeom>
        </p:spPr>
        <p:txBody>
          <a:bodyPr bIns="0" lIns="0" rIns="0" tIns="0" wrap="none"/>
          <a:p>
            <a:endParaRPr/>
          </a:p>
        </p:txBody>
      </p:sp>
      <p:sp>
        <p:nvSpPr>
          <p:cNvPr id="82" name="PlaceHolder 5"/>
          <p:cNvSpPr>
            <a:spLocks noGrp="1"/>
          </p:cNvSpPr>
          <p:nvPr>
            <p:ph type="body"/>
          </p:nvPr>
        </p:nvSpPr>
        <p:spPr>
          <a:xfrm>
            <a:off x="457200" y="3681720"/>
            <a:ext cx="3926160" cy="18968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84"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85" name="PlaceHolder 3"/>
          <p:cNvSpPr>
            <a:spLocks noGrp="1"/>
          </p:cNvSpPr>
          <p:nvPr>
            <p:ph type="body"/>
          </p:nvPr>
        </p:nvSpPr>
        <p:spPr>
          <a:xfrm>
            <a:off x="4579920" y="1604520"/>
            <a:ext cx="3926160" cy="189684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5" name="PlaceHolder 2"/>
          <p:cNvSpPr>
            <a:spLocks noGrp="1"/>
          </p:cNvSpPr>
          <p:nvPr>
            <p:ph type="subTitle"/>
          </p:nvPr>
        </p:nvSpPr>
        <p:spPr>
          <a:xfrm>
            <a:off x="457200" y="1604520"/>
            <a:ext cx="8046360" cy="397764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7" name="PlaceHolder 2"/>
          <p:cNvSpPr>
            <a:spLocks noGrp="1"/>
          </p:cNvSpPr>
          <p:nvPr>
            <p:ph type="body"/>
          </p:nvPr>
        </p:nvSpPr>
        <p:spPr>
          <a:xfrm>
            <a:off x="457200" y="1604520"/>
            <a:ext cx="8046360" cy="397728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9"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00" name="PlaceHolder 3"/>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 name="PlaceHolder 2"/>
          <p:cNvSpPr>
            <a:spLocks noGrp="1"/>
          </p:cNvSpPr>
          <p:nvPr>
            <p:ph type="body"/>
          </p:nvPr>
        </p:nvSpPr>
        <p:spPr>
          <a:xfrm>
            <a:off x="457200" y="1604520"/>
            <a:ext cx="8046360" cy="397728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04"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05" name="PlaceHolder 3"/>
          <p:cNvSpPr>
            <a:spLocks noGrp="1"/>
          </p:cNvSpPr>
          <p:nvPr>
            <p:ph type="body"/>
          </p:nvPr>
        </p:nvSpPr>
        <p:spPr>
          <a:xfrm>
            <a:off x="457200" y="3681720"/>
            <a:ext cx="3926160" cy="1896840"/>
          </a:xfrm>
          <a:prstGeom prst="rect">
            <a:avLst/>
          </a:prstGeom>
        </p:spPr>
        <p:txBody>
          <a:bodyPr bIns="0" lIns="0" rIns="0" tIns="0" wrap="none"/>
          <a:p>
            <a:endParaRPr/>
          </a:p>
        </p:txBody>
      </p:sp>
      <p:sp>
        <p:nvSpPr>
          <p:cNvPr id="106" name="PlaceHolder 4"/>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08"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09"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10" name="PlaceHolder 4"/>
          <p:cNvSpPr>
            <a:spLocks noGrp="1"/>
          </p:cNvSpPr>
          <p:nvPr>
            <p:ph type="body"/>
          </p:nvPr>
        </p:nvSpPr>
        <p:spPr>
          <a:xfrm>
            <a:off x="4579920" y="3681720"/>
            <a:ext cx="3926160" cy="18968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2"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13"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14" name="PlaceHolder 4"/>
          <p:cNvSpPr>
            <a:spLocks noGrp="1"/>
          </p:cNvSpPr>
          <p:nvPr>
            <p:ph type="body"/>
          </p:nvPr>
        </p:nvSpPr>
        <p:spPr>
          <a:xfrm>
            <a:off x="457200" y="3681720"/>
            <a:ext cx="8045640" cy="18968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6" name="PlaceHolder 2"/>
          <p:cNvSpPr>
            <a:spLocks noGrp="1"/>
          </p:cNvSpPr>
          <p:nvPr>
            <p:ph type="body"/>
          </p:nvPr>
        </p:nvSpPr>
        <p:spPr>
          <a:xfrm>
            <a:off x="457200" y="1604520"/>
            <a:ext cx="8046360" cy="1896840"/>
          </a:xfrm>
          <a:prstGeom prst="rect">
            <a:avLst/>
          </a:prstGeom>
        </p:spPr>
        <p:txBody>
          <a:bodyPr bIns="0" lIns="0" rIns="0" tIns="0" wrap="none"/>
          <a:p>
            <a:endParaRPr/>
          </a:p>
        </p:txBody>
      </p:sp>
      <p:sp>
        <p:nvSpPr>
          <p:cNvPr id="117" name="PlaceHolder 3"/>
          <p:cNvSpPr>
            <a:spLocks noGrp="1"/>
          </p:cNvSpPr>
          <p:nvPr>
            <p:ph type="body"/>
          </p:nvPr>
        </p:nvSpPr>
        <p:spPr>
          <a:xfrm>
            <a:off x="457200" y="3681720"/>
            <a:ext cx="8046360" cy="18968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9"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20"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21" name="PlaceHolder 4"/>
          <p:cNvSpPr>
            <a:spLocks noGrp="1"/>
          </p:cNvSpPr>
          <p:nvPr>
            <p:ph type="body"/>
          </p:nvPr>
        </p:nvSpPr>
        <p:spPr>
          <a:xfrm>
            <a:off x="4579920" y="3681720"/>
            <a:ext cx="3926160" cy="1896840"/>
          </a:xfrm>
          <a:prstGeom prst="rect">
            <a:avLst/>
          </a:prstGeom>
        </p:spPr>
        <p:txBody>
          <a:bodyPr bIns="0" lIns="0" rIns="0" tIns="0" wrap="none"/>
          <a:p>
            <a:endParaRPr/>
          </a:p>
        </p:txBody>
      </p:sp>
      <p:sp>
        <p:nvSpPr>
          <p:cNvPr id="122" name="PlaceHolder 5"/>
          <p:cNvSpPr>
            <a:spLocks noGrp="1"/>
          </p:cNvSpPr>
          <p:nvPr>
            <p:ph type="body"/>
          </p:nvPr>
        </p:nvSpPr>
        <p:spPr>
          <a:xfrm>
            <a:off x="457200" y="3681720"/>
            <a:ext cx="3926160" cy="18968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24"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25" name="PlaceHolder 3"/>
          <p:cNvSpPr>
            <a:spLocks noGrp="1"/>
          </p:cNvSpPr>
          <p:nvPr>
            <p:ph type="body"/>
          </p:nvPr>
        </p:nvSpPr>
        <p:spPr>
          <a:xfrm>
            <a:off x="4579920" y="1604520"/>
            <a:ext cx="3926160" cy="189684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6" name="PlaceHolder 2"/>
          <p:cNvSpPr>
            <a:spLocks noGrp="1"/>
          </p:cNvSpPr>
          <p:nvPr>
            <p:ph type="subTitle"/>
          </p:nvPr>
        </p:nvSpPr>
        <p:spPr>
          <a:xfrm>
            <a:off x="457200" y="1604520"/>
            <a:ext cx="8046360" cy="397764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8" name="PlaceHolder 2"/>
          <p:cNvSpPr>
            <a:spLocks noGrp="1"/>
          </p:cNvSpPr>
          <p:nvPr>
            <p:ph type="body"/>
          </p:nvPr>
        </p:nvSpPr>
        <p:spPr>
          <a:xfrm>
            <a:off x="457200" y="1604520"/>
            <a:ext cx="8046360" cy="39772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4" name="PlaceHolder 3"/>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0"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41" name="PlaceHolder 3"/>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5"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46" name="PlaceHolder 3"/>
          <p:cNvSpPr>
            <a:spLocks noGrp="1"/>
          </p:cNvSpPr>
          <p:nvPr>
            <p:ph type="body"/>
          </p:nvPr>
        </p:nvSpPr>
        <p:spPr>
          <a:xfrm>
            <a:off x="457200" y="3681720"/>
            <a:ext cx="3926160" cy="1896840"/>
          </a:xfrm>
          <a:prstGeom prst="rect">
            <a:avLst/>
          </a:prstGeom>
        </p:spPr>
        <p:txBody>
          <a:bodyPr bIns="0" lIns="0" rIns="0" tIns="0" wrap="none"/>
          <a:p>
            <a:endParaRPr/>
          </a:p>
        </p:txBody>
      </p:sp>
      <p:sp>
        <p:nvSpPr>
          <p:cNvPr id="147" name="PlaceHolder 4"/>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9"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50"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51" name="PlaceHolder 4"/>
          <p:cNvSpPr>
            <a:spLocks noGrp="1"/>
          </p:cNvSpPr>
          <p:nvPr>
            <p:ph type="body"/>
          </p:nvPr>
        </p:nvSpPr>
        <p:spPr>
          <a:xfrm>
            <a:off x="4579920" y="3681720"/>
            <a:ext cx="3926160" cy="189684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53"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54"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55" name="PlaceHolder 4"/>
          <p:cNvSpPr>
            <a:spLocks noGrp="1"/>
          </p:cNvSpPr>
          <p:nvPr>
            <p:ph type="body"/>
          </p:nvPr>
        </p:nvSpPr>
        <p:spPr>
          <a:xfrm>
            <a:off x="457200" y="3681720"/>
            <a:ext cx="8045640" cy="189684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57" name="PlaceHolder 2"/>
          <p:cNvSpPr>
            <a:spLocks noGrp="1"/>
          </p:cNvSpPr>
          <p:nvPr>
            <p:ph type="body"/>
          </p:nvPr>
        </p:nvSpPr>
        <p:spPr>
          <a:xfrm>
            <a:off x="457200" y="1604520"/>
            <a:ext cx="8046360" cy="1896840"/>
          </a:xfrm>
          <a:prstGeom prst="rect">
            <a:avLst/>
          </a:prstGeom>
        </p:spPr>
        <p:txBody>
          <a:bodyPr bIns="0" lIns="0" rIns="0" tIns="0" wrap="none"/>
          <a:p>
            <a:endParaRPr/>
          </a:p>
        </p:txBody>
      </p:sp>
      <p:sp>
        <p:nvSpPr>
          <p:cNvPr id="158" name="PlaceHolder 3"/>
          <p:cNvSpPr>
            <a:spLocks noGrp="1"/>
          </p:cNvSpPr>
          <p:nvPr>
            <p:ph type="body"/>
          </p:nvPr>
        </p:nvSpPr>
        <p:spPr>
          <a:xfrm>
            <a:off x="457200" y="3681720"/>
            <a:ext cx="8046360" cy="189684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60"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61"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62" name="PlaceHolder 4"/>
          <p:cNvSpPr>
            <a:spLocks noGrp="1"/>
          </p:cNvSpPr>
          <p:nvPr>
            <p:ph type="body"/>
          </p:nvPr>
        </p:nvSpPr>
        <p:spPr>
          <a:xfrm>
            <a:off x="4579920" y="3681720"/>
            <a:ext cx="3926160" cy="1896840"/>
          </a:xfrm>
          <a:prstGeom prst="rect">
            <a:avLst/>
          </a:prstGeom>
        </p:spPr>
        <p:txBody>
          <a:bodyPr bIns="0" lIns="0" rIns="0" tIns="0" wrap="none"/>
          <a:p>
            <a:endParaRPr/>
          </a:p>
        </p:txBody>
      </p:sp>
      <p:sp>
        <p:nvSpPr>
          <p:cNvPr id="163" name="PlaceHolder 5"/>
          <p:cNvSpPr>
            <a:spLocks noGrp="1"/>
          </p:cNvSpPr>
          <p:nvPr>
            <p:ph type="body"/>
          </p:nvPr>
        </p:nvSpPr>
        <p:spPr>
          <a:xfrm>
            <a:off x="457200" y="3681720"/>
            <a:ext cx="3926160" cy="189684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65"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66" name="PlaceHolder 3"/>
          <p:cNvSpPr>
            <a:spLocks noGrp="1"/>
          </p:cNvSpPr>
          <p:nvPr>
            <p:ph type="body"/>
          </p:nvPr>
        </p:nvSpPr>
        <p:spPr>
          <a:xfrm>
            <a:off x="4579920" y="1604520"/>
            <a:ext cx="3926160" cy="189684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1" name="PlaceHolder 2"/>
          <p:cNvSpPr>
            <a:spLocks noGrp="1"/>
          </p:cNvSpPr>
          <p:nvPr>
            <p:ph type="subTitle"/>
          </p:nvPr>
        </p:nvSpPr>
        <p:spPr>
          <a:xfrm>
            <a:off x="457200" y="1604520"/>
            <a:ext cx="8046360" cy="397764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3" name="PlaceHolder 2"/>
          <p:cNvSpPr>
            <a:spLocks noGrp="1"/>
          </p:cNvSpPr>
          <p:nvPr>
            <p:ph type="body"/>
          </p:nvPr>
        </p:nvSpPr>
        <p:spPr>
          <a:xfrm>
            <a:off x="457200" y="1604520"/>
            <a:ext cx="8046360" cy="397728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5"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86" name="PlaceHolder 3"/>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0"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91" name="PlaceHolder 3"/>
          <p:cNvSpPr>
            <a:spLocks noGrp="1"/>
          </p:cNvSpPr>
          <p:nvPr>
            <p:ph type="body"/>
          </p:nvPr>
        </p:nvSpPr>
        <p:spPr>
          <a:xfrm>
            <a:off x="457200" y="3681720"/>
            <a:ext cx="3926160" cy="1896840"/>
          </a:xfrm>
          <a:prstGeom prst="rect">
            <a:avLst/>
          </a:prstGeom>
        </p:spPr>
        <p:txBody>
          <a:bodyPr bIns="0" lIns="0" rIns="0" tIns="0" wrap="none"/>
          <a:p>
            <a:endParaRPr/>
          </a:p>
        </p:txBody>
      </p:sp>
      <p:sp>
        <p:nvSpPr>
          <p:cNvPr id="192" name="PlaceHolder 4"/>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4"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195"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196" name="PlaceHolder 4"/>
          <p:cNvSpPr>
            <a:spLocks noGrp="1"/>
          </p:cNvSpPr>
          <p:nvPr>
            <p:ph type="body"/>
          </p:nvPr>
        </p:nvSpPr>
        <p:spPr>
          <a:xfrm>
            <a:off x="4579920" y="3681720"/>
            <a:ext cx="3926160" cy="189684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8"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99"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200" name="PlaceHolder 4"/>
          <p:cNvSpPr>
            <a:spLocks noGrp="1"/>
          </p:cNvSpPr>
          <p:nvPr>
            <p:ph type="body"/>
          </p:nvPr>
        </p:nvSpPr>
        <p:spPr>
          <a:xfrm>
            <a:off x="457200" y="3681720"/>
            <a:ext cx="8045640" cy="189684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02" name="PlaceHolder 2"/>
          <p:cNvSpPr>
            <a:spLocks noGrp="1"/>
          </p:cNvSpPr>
          <p:nvPr>
            <p:ph type="body"/>
          </p:nvPr>
        </p:nvSpPr>
        <p:spPr>
          <a:xfrm>
            <a:off x="457200" y="1604520"/>
            <a:ext cx="8046360" cy="1896840"/>
          </a:xfrm>
          <a:prstGeom prst="rect">
            <a:avLst/>
          </a:prstGeom>
        </p:spPr>
        <p:txBody>
          <a:bodyPr bIns="0" lIns="0" rIns="0" tIns="0" wrap="none"/>
          <a:p>
            <a:endParaRPr/>
          </a:p>
        </p:txBody>
      </p:sp>
      <p:sp>
        <p:nvSpPr>
          <p:cNvPr id="203" name="PlaceHolder 3"/>
          <p:cNvSpPr>
            <a:spLocks noGrp="1"/>
          </p:cNvSpPr>
          <p:nvPr>
            <p:ph type="body"/>
          </p:nvPr>
        </p:nvSpPr>
        <p:spPr>
          <a:xfrm>
            <a:off x="457200" y="3681720"/>
            <a:ext cx="8046360" cy="189684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05"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206"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207" name="PlaceHolder 4"/>
          <p:cNvSpPr>
            <a:spLocks noGrp="1"/>
          </p:cNvSpPr>
          <p:nvPr>
            <p:ph type="body"/>
          </p:nvPr>
        </p:nvSpPr>
        <p:spPr>
          <a:xfrm>
            <a:off x="4579920" y="3681720"/>
            <a:ext cx="3926160" cy="1896840"/>
          </a:xfrm>
          <a:prstGeom prst="rect">
            <a:avLst/>
          </a:prstGeom>
        </p:spPr>
        <p:txBody>
          <a:bodyPr bIns="0" lIns="0" rIns="0" tIns="0" wrap="none"/>
          <a:p>
            <a:endParaRPr/>
          </a:p>
        </p:txBody>
      </p:sp>
      <p:sp>
        <p:nvSpPr>
          <p:cNvPr id="208" name="PlaceHolder 5"/>
          <p:cNvSpPr>
            <a:spLocks noGrp="1"/>
          </p:cNvSpPr>
          <p:nvPr>
            <p:ph type="body"/>
          </p:nvPr>
        </p:nvSpPr>
        <p:spPr>
          <a:xfrm>
            <a:off x="457200" y="3681720"/>
            <a:ext cx="3926160" cy="189684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10"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211" name="PlaceHolder 3"/>
          <p:cNvSpPr>
            <a:spLocks noGrp="1"/>
          </p:cNvSpPr>
          <p:nvPr>
            <p:ph type="body"/>
          </p:nvPr>
        </p:nvSpPr>
        <p:spPr>
          <a:xfrm>
            <a:off x="4579920" y="1604520"/>
            <a:ext cx="3926160" cy="189684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19" name="PlaceHolder 3"/>
          <p:cNvSpPr>
            <a:spLocks noGrp="1"/>
          </p:cNvSpPr>
          <p:nvPr>
            <p:ph type="body"/>
          </p:nvPr>
        </p:nvSpPr>
        <p:spPr>
          <a:xfrm>
            <a:off x="457200" y="3681720"/>
            <a:ext cx="3926160" cy="1896840"/>
          </a:xfrm>
          <a:prstGeom prst="rect">
            <a:avLst/>
          </a:prstGeom>
        </p:spPr>
        <p:txBody>
          <a:bodyPr bIns="0" lIns="0" rIns="0" tIns="0" wrap="none"/>
          <a:p>
            <a:endParaRPr/>
          </a:p>
        </p:txBody>
      </p:sp>
      <p:sp>
        <p:nvSpPr>
          <p:cNvPr id="20" name="PlaceHolder 4"/>
          <p:cNvSpPr>
            <a:spLocks noGrp="1"/>
          </p:cNvSpPr>
          <p:nvPr>
            <p:ph type="body"/>
          </p:nvPr>
        </p:nvSpPr>
        <p:spPr>
          <a:xfrm>
            <a:off x="4579920" y="1604520"/>
            <a:ext cx="3926160" cy="39772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2" name="PlaceHolder 2"/>
          <p:cNvSpPr>
            <a:spLocks noGrp="1"/>
          </p:cNvSpPr>
          <p:nvPr>
            <p:ph type="body"/>
          </p:nvPr>
        </p:nvSpPr>
        <p:spPr>
          <a:xfrm>
            <a:off x="457200" y="1604520"/>
            <a:ext cx="3926160" cy="3977280"/>
          </a:xfrm>
          <a:prstGeom prst="rect">
            <a:avLst/>
          </a:prstGeom>
        </p:spPr>
        <p:txBody>
          <a:bodyPr bIns="0" lIns="0" rIns="0" tIns="0" wrap="none"/>
          <a:p>
            <a:endParaRPr/>
          </a:p>
        </p:txBody>
      </p:sp>
      <p:sp>
        <p:nvSpPr>
          <p:cNvPr id="23"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24" name="PlaceHolder 4"/>
          <p:cNvSpPr>
            <a:spLocks noGrp="1"/>
          </p:cNvSpPr>
          <p:nvPr>
            <p:ph type="body"/>
          </p:nvPr>
        </p:nvSpPr>
        <p:spPr>
          <a:xfrm>
            <a:off x="4579920" y="3681720"/>
            <a:ext cx="3926160" cy="18968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6" name="PlaceHolder 2"/>
          <p:cNvSpPr>
            <a:spLocks noGrp="1"/>
          </p:cNvSpPr>
          <p:nvPr>
            <p:ph type="body"/>
          </p:nvPr>
        </p:nvSpPr>
        <p:spPr>
          <a:xfrm>
            <a:off x="457200" y="1604520"/>
            <a:ext cx="3926160" cy="1896840"/>
          </a:xfrm>
          <a:prstGeom prst="rect">
            <a:avLst/>
          </a:prstGeom>
        </p:spPr>
        <p:txBody>
          <a:bodyPr bIns="0" lIns="0" rIns="0" tIns="0" wrap="none"/>
          <a:p>
            <a:endParaRPr/>
          </a:p>
        </p:txBody>
      </p:sp>
      <p:sp>
        <p:nvSpPr>
          <p:cNvPr id="27" name="PlaceHolder 3"/>
          <p:cNvSpPr>
            <a:spLocks noGrp="1"/>
          </p:cNvSpPr>
          <p:nvPr>
            <p:ph type="body"/>
          </p:nvPr>
        </p:nvSpPr>
        <p:spPr>
          <a:xfrm>
            <a:off x="4579920" y="1604520"/>
            <a:ext cx="3926160" cy="1896840"/>
          </a:xfrm>
          <a:prstGeom prst="rect">
            <a:avLst/>
          </a:prstGeom>
        </p:spPr>
        <p:txBody>
          <a:bodyPr bIns="0" lIns="0" rIns="0" tIns="0" wrap="none"/>
          <a:p>
            <a:endParaRPr/>
          </a:p>
        </p:txBody>
      </p:sp>
      <p:sp>
        <p:nvSpPr>
          <p:cNvPr id="28" name="PlaceHolder 4"/>
          <p:cNvSpPr>
            <a:spLocks noGrp="1"/>
          </p:cNvSpPr>
          <p:nvPr>
            <p:ph type="body"/>
          </p:nvPr>
        </p:nvSpPr>
        <p:spPr>
          <a:xfrm>
            <a:off x="457200" y="3681720"/>
            <a:ext cx="8045640" cy="18968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0" name="CustomShape 1"/>
          <p:cNvSpPr/>
          <p:nvPr/>
        </p:nvSpPr>
        <p:spPr>
          <a:xfrm>
            <a:off x="145080" y="116640"/>
            <a:ext cx="8856720" cy="6120360"/>
          </a:xfrm>
          <a:prstGeom prst="rect">
            <a:avLst/>
          </a:prstGeom>
          <a:solidFill>
            <a:srgbClr val="ffffff"/>
          </a:solidFill>
          <a:ln w="25560">
            <a:solidFill>
              <a:srgbClr val="ffffff"/>
            </a:solidFill>
            <a:round/>
          </a:ln>
        </p:spPr>
      </p:sp>
      <p:sp>
        <p:nvSpPr>
          <p:cNvPr id="1" name="Line 2"/>
          <p:cNvSpPr/>
          <p:nvPr/>
        </p:nvSpPr>
        <p:spPr>
          <a:xfrm>
            <a:off x="3419640" y="908640"/>
            <a:ext cx="0" cy="5220360"/>
          </a:xfrm>
          <a:prstGeom prst="line">
            <a:avLst/>
          </a:prstGeom>
          <a:ln w="38160">
            <a:solidFill>
              <a:srgbClr val="000000"/>
            </a:solidFill>
            <a:round/>
          </a:ln>
        </p:spPr>
      </p:sp>
      <p:sp>
        <p:nvSpPr>
          <p:cNvPr id="2" name="CustomShape 3"/>
          <p:cNvSpPr/>
          <p:nvPr/>
        </p:nvSpPr>
        <p:spPr>
          <a:xfrm>
            <a:off x="327600" y="980640"/>
            <a:ext cx="2876040" cy="5106600"/>
          </a:xfrm>
          <a:prstGeom prst="rect">
            <a:avLst/>
          </a:prstGeom>
          <a:solidFill>
            <a:srgbClr val="000000"/>
          </a:solidFill>
        </p:spPr>
      </p:sp>
      <p:sp>
        <p:nvSpPr>
          <p:cNvPr id="3" name="Line 4"/>
          <p:cNvSpPr/>
          <p:nvPr/>
        </p:nvSpPr>
        <p:spPr>
          <a:xfrm>
            <a:off x="325440" y="764640"/>
            <a:ext cx="8348760" cy="0"/>
          </a:xfrm>
          <a:prstGeom prst="line">
            <a:avLst/>
          </a:prstGeom>
          <a:ln w="12600">
            <a:solidFill>
              <a:srgbClr val="000000"/>
            </a:solidFill>
            <a:round/>
          </a:ln>
        </p:spPr>
      </p:sp>
      <p:sp>
        <p:nvSpPr>
          <p:cNvPr id="4" name="CustomShape 5"/>
          <p:cNvSpPr/>
          <p:nvPr/>
        </p:nvSpPr>
        <p:spPr>
          <a:xfrm>
            <a:off x="145080" y="116640"/>
            <a:ext cx="8856720" cy="6120360"/>
          </a:xfrm>
          <a:prstGeom prst="rect">
            <a:avLst/>
          </a:prstGeom>
          <a:solidFill>
            <a:srgbClr val="ffffff"/>
          </a:solidFill>
          <a:ln w="25560">
            <a:solidFill>
              <a:srgbClr val="ffffff"/>
            </a:solidFill>
            <a:round/>
          </a:ln>
        </p:spPr>
      </p:sp>
      <p:sp>
        <p:nvSpPr>
          <p:cNvPr id="5" name="PlaceHolder 6"/>
          <p:cNvSpPr>
            <a:spLocks noGrp="1"/>
          </p:cNvSpPr>
          <p:nvPr>
            <p:ph type="title"/>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6" name="Line 7"/>
          <p:cNvSpPr/>
          <p:nvPr/>
        </p:nvSpPr>
        <p:spPr>
          <a:xfrm>
            <a:off x="325440" y="764640"/>
            <a:ext cx="8348760" cy="0"/>
          </a:xfrm>
          <a:prstGeom prst="line">
            <a:avLst/>
          </a:prstGeom>
          <a:ln w="12600">
            <a:solidFill>
              <a:srgbClr val="000000"/>
            </a:solidFill>
            <a:round/>
          </a:ln>
        </p:spPr>
      </p:sp>
      <p:sp>
        <p:nvSpPr>
          <p:cNvPr id="7" name="PlaceHolder 8"/>
          <p:cNvSpPr>
            <a:spLocks noGrp="1"/>
          </p:cNvSpPr>
          <p:nvPr>
            <p:ph type="body"/>
          </p:nvPr>
        </p:nvSpPr>
        <p:spPr>
          <a:xfrm>
            <a:off x="327600" y="980640"/>
            <a:ext cx="8358840" cy="4968360"/>
          </a:xfrm>
          <a:prstGeom prst="rect">
            <a:avLst/>
          </a:prstGeom>
        </p:spPr>
        <p:txBody>
          <a:bodyPr/>
          <a:p>
            <a:pPr>
              <a:buSzPct val="45000"/>
              <a:buFont typeface="StarSymbol"/>
              <a:buChar char=""/>
            </a:pPr>
            <a:r>
              <a:rPr lang="de-DE" sz="3200">
                <a:solidFill>
                  <a:srgbClr val="000000"/>
                </a:solidFill>
                <a:latin typeface="Calibri"/>
              </a:rPr>
              <a:t>Click to edit the outline text format</a:t>
            </a:r>
            <a:endParaRPr/>
          </a:p>
          <a:p>
            <a:pPr lvl="1">
              <a:buSzPct val="75000"/>
              <a:buFont typeface="StarSymbol"/>
              <a:buChar char=""/>
            </a:pPr>
            <a:r>
              <a:rPr lang="de-DE" sz="3200">
                <a:solidFill>
                  <a:srgbClr val="000000"/>
                </a:solidFill>
                <a:latin typeface="Calibri"/>
              </a:rPr>
              <a:t>Second Outline Level</a:t>
            </a:r>
            <a:endParaRPr/>
          </a:p>
          <a:p>
            <a:pPr lvl="2">
              <a:buSzPct val="45000"/>
              <a:buFont typeface="StarSymbol"/>
              <a:buChar char=""/>
            </a:pPr>
            <a:r>
              <a:rPr lang="de-DE" sz="3200">
                <a:solidFill>
                  <a:srgbClr val="000000"/>
                </a:solidFill>
                <a:latin typeface="Calibri"/>
              </a:rPr>
              <a:t>Third Outline Level</a:t>
            </a:r>
            <a:endParaRPr/>
          </a:p>
          <a:p>
            <a:pPr lvl="3">
              <a:buSzPct val="75000"/>
              <a:buFont typeface="StarSymbol"/>
              <a:buChar char=""/>
            </a:pPr>
            <a:r>
              <a:rPr lang="de-DE" sz="3200">
                <a:solidFill>
                  <a:srgbClr val="000000"/>
                </a:solidFill>
                <a:latin typeface="Calibri"/>
              </a:rPr>
              <a:t>Fourth Outline Level</a:t>
            </a:r>
            <a:endParaRPr/>
          </a:p>
          <a:p>
            <a:pPr lvl="4">
              <a:buSzPct val="45000"/>
              <a:buFont typeface="StarSymbol"/>
              <a:buChar char=""/>
            </a:pPr>
            <a:r>
              <a:rPr lang="de-DE" sz="3200">
                <a:solidFill>
                  <a:srgbClr val="000000"/>
                </a:solidFill>
                <a:latin typeface="Calibri"/>
              </a:rPr>
              <a:t>Fifth Outline Level</a:t>
            </a:r>
            <a:endParaRPr/>
          </a:p>
          <a:p>
            <a:pPr lvl="5">
              <a:buSzPct val="4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Font typeface="Arial"/>
              <a:buChar char="–"/>
            </a:pPr>
            <a:r>
              <a:rPr lang="de-DE" sz="2800">
                <a:solidFill>
                  <a:srgbClr val="000000"/>
                </a:solidFill>
                <a:latin typeface="Calibri"/>
              </a:rPr>
              <a:t>Zweite Ebene</a:t>
            </a:r>
            <a:endParaRPr/>
          </a:p>
          <a:p>
            <a:pPr lvl="2">
              <a:lnSpc>
                <a:spcPct val="100000"/>
              </a:lnSpc>
              <a:buFont typeface="Arial"/>
              <a:buChar char="•"/>
            </a:pPr>
            <a:r>
              <a:rPr lang="de-DE" sz="2400">
                <a:solidFill>
                  <a:srgbClr val="000000"/>
                </a:solidFill>
                <a:latin typeface="Calibri"/>
              </a:rPr>
              <a:t>Dritte Ebene</a:t>
            </a:r>
            <a:endParaRPr/>
          </a:p>
          <a:p>
            <a:pPr lvl="3">
              <a:lnSpc>
                <a:spcPct val="100000"/>
              </a:lnSpc>
              <a:buFont typeface="Arial"/>
              <a:buChar char="–"/>
            </a:pPr>
            <a:r>
              <a:rPr lang="de-DE" sz="2000">
                <a:solidFill>
                  <a:srgbClr val="000000"/>
                </a:solidFill>
                <a:latin typeface="Calibri"/>
              </a:rPr>
              <a:t>Vierte Ebene</a:t>
            </a:r>
            <a:endParaRPr/>
          </a:p>
          <a:p>
            <a:pPr lvl="4">
              <a:lnSpc>
                <a:spcPct val="100000"/>
              </a:lnSpc>
              <a:buFont typeface="Arial"/>
              <a:buChar char="»"/>
            </a:pPr>
            <a:r>
              <a:rPr lang="de-DE" sz="2000">
                <a:solidFill>
                  <a:srgbClr val="000000"/>
                </a:solidFill>
                <a:latin typeface="Calibri"/>
              </a:rPr>
              <a:t>Fünfte Ebene</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40" name="CustomShape 1"/>
          <p:cNvSpPr/>
          <p:nvPr/>
        </p:nvSpPr>
        <p:spPr>
          <a:xfrm>
            <a:off x="145080" y="116640"/>
            <a:ext cx="8856720" cy="6120360"/>
          </a:xfrm>
          <a:prstGeom prst="rect">
            <a:avLst/>
          </a:prstGeom>
          <a:solidFill>
            <a:srgbClr val="ffffff"/>
          </a:solidFill>
          <a:ln w="25560">
            <a:solidFill>
              <a:srgbClr val="ffffff"/>
            </a:solidFill>
            <a:round/>
          </a:ln>
        </p:spPr>
      </p:sp>
      <p:sp>
        <p:nvSpPr>
          <p:cNvPr id="41" name="Line 2"/>
          <p:cNvSpPr/>
          <p:nvPr/>
        </p:nvSpPr>
        <p:spPr>
          <a:xfrm>
            <a:off x="3419640" y="908640"/>
            <a:ext cx="0" cy="5220360"/>
          </a:xfrm>
          <a:prstGeom prst="line">
            <a:avLst/>
          </a:prstGeom>
          <a:ln w="38160">
            <a:solidFill>
              <a:srgbClr val="000000"/>
            </a:solidFill>
            <a:round/>
          </a:ln>
        </p:spPr>
      </p:sp>
      <p:sp>
        <p:nvSpPr>
          <p:cNvPr id="42" name="CustomShape 3"/>
          <p:cNvSpPr/>
          <p:nvPr/>
        </p:nvSpPr>
        <p:spPr>
          <a:xfrm>
            <a:off x="327600" y="980640"/>
            <a:ext cx="2876040" cy="5106600"/>
          </a:xfrm>
          <a:prstGeom prst="rect">
            <a:avLst/>
          </a:prstGeom>
          <a:solidFill>
            <a:srgbClr val="000000"/>
          </a:solidFill>
        </p:spPr>
      </p:sp>
      <p:sp>
        <p:nvSpPr>
          <p:cNvPr id="43" name="Line 4"/>
          <p:cNvSpPr/>
          <p:nvPr/>
        </p:nvSpPr>
        <p:spPr>
          <a:xfrm>
            <a:off x="325440" y="764640"/>
            <a:ext cx="8348760" cy="0"/>
          </a:xfrm>
          <a:prstGeom prst="line">
            <a:avLst/>
          </a:prstGeom>
          <a:ln w="12600">
            <a:solidFill>
              <a:srgbClr val="000000"/>
            </a:solidFill>
            <a:round/>
          </a:ln>
        </p:spPr>
      </p:sp>
      <p:sp>
        <p:nvSpPr>
          <p:cNvPr id="44" name="PlaceHolder 5"/>
          <p:cNvSpPr>
            <a:spLocks noGrp="1"/>
          </p:cNvSpPr>
          <p:nvPr>
            <p:ph type="dt"/>
          </p:nvPr>
        </p:nvSpPr>
        <p:spPr>
          <a:xfrm>
            <a:off x="0" y="0"/>
            <a:ext cx="-11796840" cy="-11796840"/>
          </a:xfrm>
          <a:prstGeom prst="rect">
            <a:avLst/>
          </a:prstGeom>
        </p:spPr>
        <p:txBody>
          <a:bodyPr bIns="45000" lIns="90000" rIns="90000" tIns="45000"/>
          <a:p>
            <a:pPr>
              <a:lnSpc>
                <a:spcPct val="100000"/>
              </a:lnSpc>
            </a:pPr>
            <a:r>
              <a:rPr lang="de-DE">
                <a:solidFill>
                  <a:srgbClr val="000000"/>
                </a:solidFill>
                <a:latin typeface="Calibri"/>
              </a:rPr>
              <a:t>10.12.13</a:t>
            </a:r>
            <a:endParaRPr/>
          </a:p>
        </p:txBody>
      </p:sp>
      <p:sp>
        <p:nvSpPr>
          <p:cNvPr id="45" name="PlaceHolder 6"/>
          <p:cNvSpPr>
            <a:spLocks noGrp="1"/>
          </p:cNvSpPr>
          <p:nvPr>
            <p:ph type="ftr"/>
          </p:nvPr>
        </p:nvSpPr>
        <p:spPr>
          <a:xfrm>
            <a:off x="0" y="0"/>
            <a:ext cx="-11796840" cy="-11796840"/>
          </a:xfrm>
          <a:prstGeom prst="rect">
            <a:avLst/>
          </a:prstGeom>
        </p:spPr>
        <p:txBody>
          <a:bodyPr bIns="45000" lIns="90000" rIns="90000" tIns="45000"/>
          <a:p>
            <a:pPr>
              <a:lnSpc>
                <a:spcPct val="100000"/>
              </a:lnSpc>
            </a:pPr>
            <a:r>
              <a:rPr lang="de-DE">
                <a:solidFill>
                  <a:srgbClr val="000000"/>
                </a:solidFill>
                <a:latin typeface="Calibri"/>
              </a:rPr>
              <a:t>Riester Bausparen</a:t>
            </a:r>
            <a:endParaRPr/>
          </a:p>
        </p:txBody>
      </p:sp>
      <p:sp>
        <p:nvSpPr>
          <p:cNvPr id="46" name="PlaceHolder 7"/>
          <p:cNvSpPr>
            <a:spLocks noGrp="1"/>
          </p:cNvSpPr>
          <p:nvPr>
            <p:ph type="sldNum"/>
          </p:nvPr>
        </p:nvSpPr>
        <p:spPr>
          <a:xfrm>
            <a:off x="0" y="0"/>
            <a:ext cx="-11796840" cy="-11796840"/>
          </a:xfrm>
          <a:prstGeom prst="rect">
            <a:avLst/>
          </a:prstGeom>
        </p:spPr>
        <p:txBody>
          <a:bodyPr bIns="45000" lIns="90000" rIns="90000" tIns="45000"/>
          <a:p>
            <a:pPr>
              <a:lnSpc>
                <a:spcPct val="100000"/>
              </a:lnSpc>
            </a:pPr>
            <a:fld id="{61C0EE6C-624D-49D4-BA68-B378DF4C226F}" type="slidenum">
              <a:rPr lang="de-DE">
                <a:solidFill>
                  <a:srgbClr val="000000"/>
                </a:solidFill>
                <a:latin typeface="Calibri"/>
              </a:rPr>
              <a:t>&lt;number&gt;</a:t>
            </a:fld>
            <a:endParaRPr/>
          </a:p>
        </p:txBody>
      </p:sp>
      <p:sp>
        <p:nvSpPr>
          <p:cNvPr id="47" name="CustomShape 8"/>
          <p:cNvSpPr/>
          <p:nvPr/>
        </p:nvSpPr>
        <p:spPr>
          <a:xfrm>
            <a:off x="395640" y="6309360"/>
            <a:ext cx="8424720" cy="431640"/>
          </a:xfrm>
          <a:prstGeom prst="rect">
            <a:avLst/>
          </a:prstGeom>
          <a:solidFill>
            <a:srgbClr val="254061"/>
          </a:solidFill>
        </p:spPr>
      </p:sp>
      <p:sp>
        <p:nvSpPr>
          <p:cNvPr id="48" name="CustomShape 9"/>
          <p:cNvSpPr/>
          <p:nvPr/>
        </p:nvSpPr>
        <p:spPr>
          <a:xfrm>
            <a:off x="145080" y="116640"/>
            <a:ext cx="8856720" cy="6408360"/>
          </a:xfrm>
          <a:prstGeom prst="rect">
            <a:avLst/>
          </a:prstGeom>
          <a:solidFill>
            <a:srgbClr val="ffffff"/>
          </a:solidFill>
          <a:ln w="25560">
            <a:solidFill>
              <a:srgbClr val="ffffff"/>
            </a:solidFill>
            <a:round/>
          </a:ln>
        </p:spPr>
      </p:sp>
      <p:sp>
        <p:nvSpPr>
          <p:cNvPr id="49" name="CustomShape 10"/>
          <p:cNvSpPr/>
          <p:nvPr/>
        </p:nvSpPr>
        <p:spPr>
          <a:xfrm>
            <a:off x="395640" y="2565000"/>
            <a:ext cx="3600000" cy="2650680"/>
          </a:xfrm>
          <a:prstGeom prst="rect">
            <a:avLst/>
          </a:prstGeom>
        </p:spPr>
        <p:txBody>
          <a:bodyPr bIns="45000" lIns="90000" rIns="90000" tIns="45000"/>
          <a:p>
            <a:pPr>
              <a:lnSpc>
                <a:spcPct val="100000"/>
              </a:lnSpc>
            </a:pPr>
            <a:r>
              <a:rPr lang="de-DE" sz="2400">
                <a:solidFill>
                  <a:srgbClr val="000000"/>
                </a:solidFill>
                <a:latin typeface="Calibri"/>
              </a:rPr>
              <a:t>Präsentiert von</a:t>
            </a:r>
            <a:endParaRPr/>
          </a:p>
          <a:p>
            <a:pPr>
              <a:lnSpc>
                <a:spcPct val="100000"/>
              </a:lnSpc>
            </a:pPr>
            <a:r>
              <a:rPr lang="de-DE" sz="2400">
                <a:solidFill>
                  <a:srgbClr val="000000"/>
                </a:solidFill>
                <a:latin typeface="Calibri"/>
              </a:rPr>
              <a:t>Glaucia Cancino</a:t>
            </a:r>
            <a:r>
              <a:rPr lang="de-DE" sz="2400">
                <a:solidFill>
                  <a:srgbClr val="000000"/>
                </a:solidFill>
                <a:latin typeface="Calibri"/>
              </a:rPr>
              <a:t>
</a:t>
            </a:r>
            <a:r>
              <a:rPr lang="de-DE" sz="2400">
                <a:solidFill>
                  <a:srgbClr val="000000"/>
                </a:solidFill>
                <a:latin typeface="Calibri"/>
              </a:rPr>
              <a:t>Dana Jenett</a:t>
            </a:r>
            <a:endParaRPr/>
          </a:p>
          <a:p>
            <a:pPr>
              <a:lnSpc>
                <a:spcPct val="100000"/>
              </a:lnSpc>
            </a:pPr>
            <a:r>
              <a:rPr lang="de-DE" sz="2400">
                <a:solidFill>
                  <a:srgbClr val="000000"/>
                </a:solidFill>
                <a:latin typeface="Calibri"/>
              </a:rPr>
              <a:t>Nico Lehmann</a:t>
            </a:r>
            <a:endParaRPr/>
          </a:p>
          <a:p>
            <a:pPr>
              <a:lnSpc>
                <a:spcPct val="100000"/>
              </a:lnSpc>
            </a:pPr>
            <a:r>
              <a:rPr lang="de-DE" sz="2400">
                <a:solidFill>
                  <a:srgbClr val="000000"/>
                </a:solidFill>
                <a:latin typeface="Calibri"/>
              </a:rPr>
              <a:t>Elena Maier</a:t>
            </a:r>
            <a:endParaRPr/>
          </a:p>
          <a:p>
            <a:pPr>
              <a:lnSpc>
                <a:spcPct val="100000"/>
              </a:lnSpc>
            </a:pPr>
            <a:r>
              <a:rPr lang="de-DE" sz="2400">
                <a:solidFill>
                  <a:srgbClr val="000000"/>
                </a:solidFill>
                <a:latin typeface="Calibri"/>
              </a:rPr>
              <a:t>Brian Tietzen </a:t>
            </a:r>
            <a:endParaRPr/>
          </a:p>
          <a:p>
            <a:pPr>
              <a:lnSpc>
                <a:spcPct val="100000"/>
              </a:lnSpc>
            </a:pPr>
            <a:r>
              <a:rPr lang="de-DE" sz="2400">
                <a:solidFill>
                  <a:srgbClr val="000000"/>
                </a:solidFill>
                <a:latin typeface="Calibri"/>
              </a:rPr>
              <a:t>Kristina Tschupin</a:t>
            </a:r>
            <a:endParaRPr/>
          </a:p>
        </p:txBody>
      </p:sp>
      <p:sp>
        <p:nvSpPr>
          <p:cNvPr id="50" name="CustomShape 11"/>
          <p:cNvSpPr/>
          <p:nvPr/>
        </p:nvSpPr>
        <p:spPr>
          <a:xfrm>
            <a:off x="611640" y="332640"/>
            <a:ext cx="8064360" cy="2160000"/>
          </a:xfrm>
          <a:prstGeom prst="rect">
            <a:avLst/>
          </a:prstGeom>
        </p:spPr>
        <p:txBody>
          <a:bodyPr anchor="ctr"/>
          <a:p>
            <a:pPr>
              <a:lnSpc>
                <a:spcPct val="100000"/>
              </a:lnSpc>
            </a:pPr>
            <a:r>
              <a:rPr lang="de-DE" sz="4400">
                <a:solidFill>
                  <a:srgbClr val="000000"/>
                </a:solidFill>
                <a:latin typeface="Calibri"/>
              </a:rPr>
              <a:t>Freiheit und Verantwortung </a:t>
            </a:r>
            <a:endParaRPr/>
          </a:p>
          <a:p>
            <a:pPr>
              <a:lnSpc>
                <a:spcPct val="100000"/>
              </a:lnSpc>
            </a:pPr>
            <a:r>
              <a:rPr lang="de-DE" sz="4400">
                <a:solidFill>
                  <a:srgbClr val="000000"/>
                </a:solidFill>
                <a:latin typeface="Calibri"/>
              </a:rPr>
              <a:t>der Wissenschaft</a:t>
            </a:r>
            <a:endParaRPr/>
          </a:p>
        </p:txBody>
      </p:sp>
      <p:sp>
        <p:nvSpPr>
          <p:cNvPr id="51" name="Line 12"/>
          <p:cNvSpPr/>
          <p:nvPr/>
        </p:nvSpPr>
        <p:spPr>
          <a:xfrm>
            <a:off x="395280" y="2348640"/>
            <a:ext cx="8281080" cy="0"/>
          </a:xfrm>
          <a:prstGeom prst="line">
            <a:avLst/>
          </a:prstGeom>
          <a:ln w="38160">
            <a:solidFill>
              <a:srgbClr val="000000"/>
            </a:solidFill>
            <a:round/>
          </a:ln>
        </p:spPr>
      </p:sp>
      <p:sp>
        <p:nvSpPr>
          <p:cNvPr id="52" name="PlaceHolder 13"/>
          <p:cNvSpPr>
            <a:spLocks noGrp="1"/>
          </p:cNvSpPr>
          <p:nvPr>
            <p:ph type="title"/>
          </p:nvPr>
        </p:nvSpPr>
        <p:spPr>
          <a:xfrm>
            <a:off x="457200" y="273600"/>
            <a:ext cx="8229240" cy="1144800"/>
          </a:xfrm>
          <a:prstGeom prst="rect">
            <a:avLst/>
          </a:prstGeom>
        </p:spPr>
        <p:txBody>
          <a:bodyPr anchor="ctr" bIns="0" lIns="0" rIns="0" tIns="0" wrap="none"/>
          <a:p>
            <a:r>
              <a:rPr lang="de-DE"/>
              <a:t>Click to edit the title text format</a:t>
            </a:r>
            <a:endParaRPr/>
          </a:p>
        </p:txBody>
      </p:sp>
      <p:sp>
        <p:nvSpPr>
          <p:cNvPr id="53" name="PlaceHolder 14"/>
          <p:cNvSpPr>
            <a:spLocks noGrp="1"/>
          </p:cNvSpPr>
          <p:nvPr>
            <p:ph type="body"/>
          </p:nvPr>
        </p:nvSpPr>
        <p:spPr>
          <a:xfrm>
            <a:off x="457200" y="1604520"/>
            <a:ext cx="8046360" cy="3977280"/>
          </a:xfrm>
          <a:prstGeom prst="rect">
            <a:avLst/>
          </a:prstGeom>
        </p:spPr>
        <p:txBody>
          <a:bodyPr bIns="0" lIns="0" rIns="0" tIns="0" wrap="none"/>
          <a:p>
            <a:pPr>
              <a:buSzPct val="45000"/>
              <a:buFont typeface="StarSymbol"/>
              <a:buChar char=""/>
            </a:pPr>
            <a:r>
              <a:rPr lang="de-DE"/>
              <a:t>Click to edit the outline text format</a:t>
            </a:r>
            <a:endParaRPr/>
          </a:p>
          <a:p>
            <a:pPr lvl="1">
              <a:buSzPct val="75000"/>
              <a:buFont typeface="StarSymbol"/>
              <a:buChar char=""/>
            </a:pPr>
            <a:r>
              <a:rPr lang="de-DE"/>
              <a:t>Second Outline Level</a:t>
            </a:r>
            <a:endParaRPr/>
          </a:p>
          <a:p>
            <a:pPr lvl="2">
              <a:buSzPct val="45000"/>
              <a:buFont typeface="StarSymbol"/>
              <a:buChar char=""/>
            </a:pPr>
            <a:r>
              <a:rPr lang="de-DE"/>
              <a:t>Third Outline Level</a:t>
            </a:r>
            <a:endParaRPr/>
          </a:p>
          <a:p>
            <a:pPr lvl="3">
              <a:buSzPct val="75000"/>
              <a:buFont typeface="StarSymbol"/>
              <a:buChar char=""/>
            </a:pPr>
            <a:r>
              <a:rPr lang="de-DE"/>
              <a:t>Fourth Outline Level</a:t>
            </a:r>
            <a:endParaRPr/>
          </a:p>
          <a:p>
            <a:pPr lvl="4">
              <a:buSzPct val="45000"/>
              <a:buFont typeface="StarSymbol"/>
              <a:buChar char=""/>
            </a:pPr>
            <a:r>
              <a:rPr lang="de-DE"/>
              <a:t>Fifth Outline Level</a:t>
            </a:r>
            <a:endParaRPr/>
          </a:p>
          <a:p>
            <a:pPr lvl="5">
              <a:buSzPct val="45000"/>
              <a:buFont typeface="StarSymbol"/>
              <a:buChar char=""/>
            </a:pPr>
            <a:r>
              <a:rPr lang="de-DE"/>
              <a:t>Sixth Outline Level</a:t>
            </a:r>
            <a:endParaRPr/>
          </a:p>
          <a:p>
            <a:pPr lvl="6">
              <a:buSzPct val="45000"/>
              <a:buFont typeface="StarSymbol"/>
              <a:buChar char=""/>
            </a:pPr>
            <a:r>
              <a:rPr lang="de-DE"/>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86" name="CustomShape 1"/>
          <p:cNvSpPr/>
          <p:nvPr/>
        </p:nvSpPr>
        <p:spPr>
          <a:xfrm>
            <a:off x="145080" y="116640"/>
            <a:ext cx="8856720" cy="6120360"/>
          </a:xfrm>
          <a:prstGeom prst="rect">
            <a:avLst/>
          </a:prstGeom>
          <a:solidFill>
            <a:srgbClr val="ffffff"/>
          </a:solidFill>
          <a:ln w="25560">
            <a:solidFill>
              <a:srgbClr val="ffffff"/>
            </a:solidFill>
            <a:round/>
          </a:ln>
        </p:spPr>
      </p:sp>
      <p:sp>
        <p:nvSpPr>
          <p:cNvPr id="87" name="Line 2"/>
          <p:cNvSpPr/>
          <p:nvPr/>
        </p:nvSpPr>
        <p:spPr>
          <a:xfrm>
            <a:off x="3419640" y="908640"/>
            <a:ext cx="0" cy="5220360"/>
          </a:xfrm>
          <a:prstGeom prst="line">
            <a:avLst/>
          </a:prstGeom>
          <a:ln w="38160">
            <a:solidFill>
              <a:srgbClr val="000000"/>
            </a:solidFill>
            <a:round/>
          </a:ln>
        </p:spPr>
      </p:sp>
      <p:sp>
        <p:nvSpPr>
          <p:cNvPr id="88" name="CustomShape 3"/>
          <p:cNvSpPr/>
          <p:nvPr/>
        </p:nvSpPr>
        <p:spPr>
          <a:xfrm>
            <a:off x="327600" y="980640"/>
            <a:ext cx="2876040" cy="5106600"/>
          </a:xfrm>
          <a:prstGeom prst="rect">
            <a:avLst/>
          </a:prstGeom>
          <a:solidFill>
            <a:srgbClr val="000000"/>
          </a:solidFill>
        </p:spPr>
      </p:sp>
      <p:sp>
        <p:nvSpPr>
          <p:cNvPr id="89" name="Line 4"/>
          <p:cNvSpPr/>
          <p:nvPr/>
        </p:nvSpPr>
        <p:spPr>
          <a:xfrm>
            <a:off x="325440" y="764640"/>
            <a:ext cx="8348760" cy="0"/>
          </a:xfrm>
          <a:prstGeom prst="line">
            <a:avLst/>
          </a:prstGeom>
          <a:ln w="12600">
            <a:solidFill>
              <a:srgbClr val="000000"/>
            </a:solidFill>
            <a:round/>
          </a:ln>
        </p:spPr>
      </p:sp>
      <p:sp>
        <p:nvSpPr>
          <p:cNvPr id="90" name="CustomShape 5"/>
          <p:cNvSpPr/>
          <p:nvPr/>
        </p:nvSpPr>
        <p:spPr>
          <a:xfrm>
            <a:off x="145080" y="116640"/>
            <a:ext cx="8856720" cy="6120360"/>
          </a:xfrm>
          <a:prstGeom prst="rect">
            <a:avLst/>
          </a:prstGeom>
          <a:solidFill>
            <a:srgbClr val="ffffff"/>
          </a:solidFill>
          <a:ln w="25560">
            <a:solidFill>
              <a:srgbClr val="ffffff"/>
            </a:solidFill>
            <a:round/>
          </a:ln>
        </p:spPr>
      </p:sp>
      <p:sp>
        <p:nvSpPr>
          <p:cNvPr id="91" name="PlaceHolder 6"/>
          <p:cNvSpPr>
            <a:spLocks noGrp="1"/>
          </p:cNvSpPr>
          <p:nvPr>
            <p:ph type="body"/>
          </p:nvPr>
        </p:nvSpPr>
        <p:spPr>
          <a:xfrm>
            <a:off x="323640" y="980640"/>
            <a:ext cx="8362800" cy="5040360"/>
          </a:xfrm>
          <a:prstGeom prst="rect">
            <a:avLst/>
          </a:prstGeom>
        </p:spPr>
        <p:txBody>
          <a:bodyPr/>
          <a:p>
            <a:pPr>
              <a:buSzPct val="45000"/>
              <a:buFont typeface="StarSymbol"/>
              <a:buChar char=""/>
            </a:pPr>
            <a:r>
              <a:rPr lang="de-DE" sz="3200">
                <a:solidFill>
                  <a:srgbClr val="000000"/>
                </a:solidFill>
                <a:latin typeface="Calibri"/>
              </a:rPr>
              <a:t>Click to edit the outline text format</a:t>
            </a:r>
            <a:endParaRPr/>
          </a:p>
          <a:p>
            <a:pPr lvl="1">
              <a:buSzPct val="75000"/>
              <a:buFont typeface="StarSymbol"/>
              <a:buChar char=""/>
            </a:pPr>
            <a:r>
              <a:rPr lang="de-DE" sz="3200">
                <a:solidFill>
                  <a:srgbClr val="000000"/>
                </a:solidFill>
                <a:latin typeface="Calibri"/>
              </a:rPr>
              <a:t>Second Outline Level</a:t>
            </a:r>
            <a:endParaRPr/>
          </a:p>
          <a:p>
            <a:pPr lvl="2">
              <a:buSzPct val="45000"/>
              <a:buFont typeface="StarSymbol"/>
              <a:buChar char=""/>
            </a:pPr>
            <a:r>
              <a:rPr lang="de-DE" sz="3200">
                <a:solidFill>
                  <a:srgbClr val="000000"/>
                </a:solidFill>
                <a:latin typeface="Calibri"/>
              </a:rPr>
              <a:t>Third Outline Level</a:t>
            </a:r>
            <a:endParaRPr/>
          </a:p>
          <a:p>
            <a:pPr lvl="3">
              <a:buSzPct val="75000"/>
              <a:buFont typeface="StarSymbol"/>
              <a:buChar char=""/>
            </a:pPr>
            <a:r>
              <a:rPr lang="de-DE" sz="3200">
                <a:solidFill>
                  <a:srgbClr val="000000"/>
                </a:solidFill>
                <a:latin typeface="Calibri"/>
              </a:rPr>
              <a:t>Fourth Outline Level</a:t>
            </a:r>
            <a:endParaRPr/>
          </a:p>
          <a:p>
            <a:pPr lvl="4">
              <a:buSzPct val="45000"/>
              <a:buFont typeface="StarSymbol"/>
              <a:buChar char=""/>
            </a:pPr>
            <a:r>
              <a:rPr lang="de-DE" sz="3200">
                <a:solidFill>
                  <a:srgbClr val="000000"/>
                </a:solidFill>
                <a:latin typeface="Calibri"/>
              </a:rPr>
              <a:t>Fifth Outline Level</a:t>
            </a:r>
            <a:endParaRPr/>
          </a:p>
          <a:p>
            <a:pPr lvl="5">
              <a:buSzPct val="4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Font typeface="Arial"/>
              <a:buChar char="–"/>
            </a:pPr>
            <a:r>
              <a:rPr lang="de-DE" sz="2800">
                <a:solidFill>
                  <a:srgbClr val="000000"/>
                </a:solidFill>
                <a:latin typeface="Calibri"/>
              </a:rPr>
              <a:t>Zweite Ebene</a:t>
            </a:r>
            <a:endParaRPr/>
          </a:p>
          <a:p>
            <a:pPr lvl="2">
              <a:lnSpc>
                <a:spcPct val="100000"/>
              </a:lnSpc>
              <a:buFont typeface="Arial"/>
              <a:buChar char="•"/>
            </a:pPr>
            <a:r>
              <a:rPr lang="de-DE" sz="2400">
                <a:solidFill>
                  <a:srgbClr val="000000"/>
                </a:solidFill>
                <a:latin typeface="Calibri"/>
              </a:rPr>
              <a:t>Dritte Ebene</a:t>
            </a:r>
            <a:endParaRPr/>
          </a:p>
          <a:p>
            <a:pPr lvl="3">
              <a:lnSpc>
                <a:spcPct val="100000"/>
              </a:lnSpc>
              <a:buFont typeface="Arial"/>
              <a:buChar char="–"/>
            </a:pPr>
            <a:r>
              <a:rPr lang="de-DE" sz="2000">
                <a:solidFill>
                  <a:srgbClr val="000000"/>
                </a:solidFill>
                <a:latin typeface="Calibri"/>
              </a:rPr>
              <a:t>Vierte Ebene</a:t>
            </a:r>
            <a:endParaRPr/>
          </a:p>
          <a:p>
            <a:pPr lvl="4">
              <a:lnSpc>
                <a:spcPct val="100000"/>
              </a:lnSpc>
              <a:buFont typeface="Arial"/>
              <a:buChar char="»"/>
            </a:pPr>
            <a:r>
              <a:rPr lang="de-DE" sz="2000">
                <a:solidFill>
                  <a:srgbClr val="000000"/>
                </a:solidFill>
                <a:latin typeface="Calibri"/>
              </a:rPr>
              <a:t>Fünfte Ebene</a:t>
            </a:r>
            <a:endParaRPr/>
          </a:p>
        </p:txBody>
      </p:sp>
      <p:sp>
        <p:nvSpPr>
          <p:cNvPr id="92" name="PlaceHolder 7"/>
          <p:cNvSpPr>
            <a:spLocks noGrp="1"/>
          </p:cNvSpPr>
          <p:nvPr>
            <p:ph type="title"/>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93" name="Line 8"/>
          <p:cNvSpPr/>
          <p:nvPr/>
        </p:nvSpPr>
        <p:spPr>
          <a:xfrm>
            <a:off x="325440" y="764640"/>
            <a:ext cx="8348760" cy="0"/>
          </a:xfrm>
          <a:prstGeom prst="line">
            <a:avLst/>
          </a:prstGeom>
          <a:ln w="12600">
            <a:solidFill>
              <a:srgbClr val="000000"/>
            </a:solidFill>
            <a:round/>
          </a:ln>
        </p:spPr>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126" name="CustomShape 1"/>
          <p:cNvSpPr/>
          <p:nvPr/>
        </p:nvSpPr>
        <p:spPr>
          <a:xfrm>
            <a:off x="145080" y="116640"/>
            <a:ext cx="8856720" cy="6120360"/>
          </a:xfrm>
          <a:prstGeom prst="rect">
            <a:avLst/>
          </a:prstGeom>
          <a:solidFill>
            <a:srgbClr val="ffffff"/>
          </a:solidFill>
          <a:ln w="25560">
            <a:solidFill>
              <a:srgbClr val="ffffff"/>
            </a:solidFill>
            <a:round/>
          </a:ln>
        </p:spPr>
      </p:sp>
      <p:sp>
        <p:nvSpPr>
          <p:cNvPr id="127" name="Line 2"/>
          <p:cNvSpPr/>
          <p:nvPr/>
        </p:nvSpPr>
        <p:spPr>
          <a:xfrm>
            <a:off x="3419640" y="908640"/>
            <a:ext cx="0" cy="5220360"/>
          </a:xfrm>
          <a:prstGeom prst="line">
            <a:avLst/>
          </a:prstGeom>
          <a:ln w="38160">
            <a:solidFill>
              <a:srgbClr val="000000"/>
            </a:solidFill>
            <a:round/>
          </a:ln>
        </p:spPr>
      </p:sp>
      <p:sp>
        <p:nvSpPr>
          <p:cNvPr id="128" name="CustomShape 3"/>
          <p:cNvSpPr/>
          <p:nvPr/>
        </p:nvSpPr>
        <p:spPr>
          <a:xfrm>
            <a:off x="327600" y="980640"/>
            <a:ext cx="2876040" cy="5106600"/>
          </a:xfrm>
          <a:prstGeom prst="rect">
            <a:avLst/>
          </a:prstGeom>
          <a:solidFill>
            <a:srgbClr val="000000"/>
          </a:solidFill>
        </p:spPr>
      </p:sp>
      <p:sp>
        <p:nvSpPr>
          <p:cNvPr id="129" name="Line 4"/>
          <p:cNvSpPr/>
          <p:nvPr/>
        </p:nvSpPr>
        <p:spPr>
          <a:xfrm>
            <a:off x="325440" y="764640"/>
            <a:ext cx="8348760" cy="0"/>
          </a:xfrm>
          <a:prstGeom prst="line">
            <a:avLst/>
          </a:prstGeom>
          <a:ln w="12600">
            <a:solidFill>
              <a:srgbClr val="000000"/>
            </a:solidFill>
            <a:round/>
          </a:ln>
        </p:spPr>
      </p:sp>
      <p:sp>
        <p:nvSpPr>
          <p:cNvPr id="130" name="PlaceHolder 5"/>
          <p:cNvSpPr>
            <a:spLocks noGrp="1"/>
          </p:cNvSpPr>
          <p:nvPr>
            <p:ph type="title"/>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131" name="Line 6"/>
          <p:cNvSpPr/>
          <p:nvPr/>
        </p:nvSpPr>
        <p:spPr>
          <a:xfrm>
            <a:off x="3419640" y="908640"/>
            <a:ext cx="0" cy="5220360"/>
          </a:xfrm>
          <a:prstGeom prst="line">
            <a:avLst/>
          </a:prstGeom>
          <a:ln w="38160">
            <a:solidFill>
              <a:srgbClr val="000000"/>
            </a:solidFill>
            <a:round/>
          </a:ln>
        </p:spPr>
      </p:sp>
      <p:sp>
        <p:nvSpPr>
          <p:cNvPr id="132" name="CustomShape 7"/>
          <p:cNvSpPr/>
          <p:nvPr/>
        </p:nvSpPr>
        <p:spPr>
          <a:xfrm>
            <a:off x="327600" y="980640"/>
            <a:ext cx="2876040" cy="5106600"/>
          </a:xfrm>
          <a:prstGeom prst="rect">
            <a:avLst/>
          </a:prstGeom>
          <a:solidFill>
            <a:srgbClr val="000000"/>
          </a:solidFill>
        </p:spPr>
      </p:sp>
      <p:sp>
        <p:nvSpPr>
          <p:cNvPr id="133" name="Line 8"/>
          <p:cNvSpPr/>
          <p:nvPr/>
        </p:nvSpPr>
        <p:spPr>
          <a:xfrm>
            <a:off x="325440" y="764640"/>
            <a:ext cx="8348760" cy="0"/>
          </a:xfrm>
          <a:prstGeom prst="line">
            <a:avLst/>
          </a:prstGeom>
          <a:ln w="12600">
            <a:solidFill>
              <a:srgbClr val="000000"/>
            </a:solidFill>
            <a:round/>
          </a:ln>
        </p:spPr>
      </p:sp>
      <p:sp>
        <p:nvSpPr>
          <p:cNvPr id="134" name="PlaceHolder 9"/>
          <p:cNvSpPr>
            <a:spLocks noGrp="1"/>
          </p:cNvSpPr>
          <p:nvPr>
            <p:ph type="body"/>
          </p:nvPr>
        </p:nvSpPr>
        <p:spPr>
          <a:xfrm>
            <a:off x="3708000" y="980640"/>
            <a:ext cx="4978440" cy="5040360"/>
          </a:xfrm>
          <a:prstGeom prst="rect">
            <a:avLst/>
          </a:prstGeom>
        </p:spPr>
        <p:txBody>
          <a:bodyPr/>
          <a:p>
            <a:pPr>
              <a:buSzPct val="45000"/>
              <a:buFont typeface="StarSymbol"/>
              <a:buChar char=""/>
            </a:pPr>
            <a:r>
              <a:rPr lang="de-DE" sz="3200">
                <a:solidFill>
                  <a:srgbClr val="000000"/>
                </a:solidFill>
                <a:latin typeface="Calibri"/>
              </a:rPr>
              <a:t>Click to edit the outline text format</a:t>
            </a:r>
            <a:endParaRPr/>
          </a:p>
          <a:p>
            <a:pPr lvl="1">
              <a:buSzPct val="75000"/>
              <a:buFont typeface="StarSymbol"/>
              <a:buChar char=""/>
            </a:pPr>
            <a:r>
              <a:rPr lang="de-DE" sz="3200">
                <a:solidFill>
                  <a:srgbClr val="000000"/>
                </a:solidFill>
                <a:latin typeface="Calibri"/>
              </a:rPr>
              <a:t>Second Outline Level</a:t>
            </a:r>
            <a:endParaRPr/>
          </a:p>
          <a:p>
            <a:pPr lvl="2">
              <a:buSzPct val="45000"/>
              <a:buFont typeface="StarSymbol"/>
              <a:buChar char=""/>
            </a:pPr>
            <a:r>
              <a:rPr lang="de-DE" sz="3200">
                <a:solidFill>
                  <a:srgbClr val="000000"/>
                </a:solidFill>
                <a:latin typeface="Calibri"/>
              </a:rPr>
              <a:t>Third Outline Level</a:t>
            </a:r>
            <a:endParaRPr/>
          </a:p>
          <a:p>
            <a:pPr lvl="3">
              <a:buSzPct val="75000"/>
              <a:buFont typeface="StarSymbol"/>
              <a:buChar char=""/>
            </a:pPr>
            <a:r>
              <a:rPr lang="de-DE" sz="3200">
                <a:solidFill>
                  <a:srgbClr val="000000"/>
                </a:solidFill>
                <a:latin typeface="Calibri"/>
              </a:rPr>
              <a:t>Fourth Outline Level</a:t>
            </a:r>
            <a:endParaRPr/>
          </a:p>
          <a:p>
            <a:pPr lvl="4">
              <a:buSzPct val="45000"/>
              <a:buFont typeface="StarSymbol"/>
              <a:buChar char=""/>
            </a:pPr>
            <a:r>
              <a:rPr lang="de-DE" sz="3200">
                <a:solidFill>
                  <a:srgbClr val="000000"/>
                </a:solidFill>
                <a:latin typeface="Calibri"/>
              </a:rPr>
              <a:t>Fifth Outline Level</a:t>
            </a:r>
            <a:endParaRPr/>
          </a:p>
          <a:p>
            <a:pPr lvl="5">
              <a:buSzPct val="4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Font typeface="Arial"/>
              <a:buChar char="–"/>
            </a:pPr>
            <a:r>
              <a:rPr lang="de-DE" sz="2800">
                <a:solidFill>
                  <a:srgbClr val="000000"/>
                </a:solidFill>
                <a:latin typeface="Calibri"/>
              </a:rPr>
              <a:t>Zweite Ebene</a:t>
            </a:r>
            <a:endParaRPr/>
          </a:p>
          <a:p>
            <a:pPr lvl="2">
              <a:lnSpc>
                <a:spcPct val="100000"/>
              </a:lnSpc>
              <a:buFont typeface="Arial"/>
              <a:buChar char="•"/>
            </a:pPr>
            <a:r>
              <a:rPr lang="de-DE" sz="2400">
                <a:solidFill>
                  <a:srgbClr val="000000"/>
                </a:solidFill>
                <a:latin typeface="Calibri"/>
              </a:rPr>
              <a:t>Dritte Ebene</a:t>
            </a:r>
            <a:endParaRPr/>
          </a:p>
          <a:p>
            <a:pPr lvl="3">
              <a:lnSpc>
                <a:spcPct val="100000"/>
              </a:lnSpc>
              <a:buFont typeface="Arial"/>
              <a:buChar char="–"/>
            </a:pPr>
            <a:r>
              <a:rPr lang="de-DE" sz="2000">
                <a:solidFill>
                  <a:srgbClr val="000000"/>
                </a:solidFill>
                <a:latin typeface="Calibri"/>
              </a:rPr>
              <a:t>Vierte Ebene</a:t>
            </a:r>
            <a:endParaRPr/>
          </a:p>
          <a:p>
            <a:pPr lvl="4">
              <a:lnSpc>
                <a:spcPct val="100000"/>
              </a:lnSpc>
              <a:buFont typeface="Arial"/>
              <a:buChar char="»"/>
            </a:pPr>
            <a:r>
              <a:rPr lang="de-DE" sz="2000">
                <a:solidFill>
                  <a:srgbClr val="000000"/>
                </a:solidFill>
                <a:latin typeface="Calibri"/>
              </a:rPr>
              <a:t>Fünfte Ebene</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167" name="CustomShape 1"/>
          <p:cNvSpPr/>
          <p:nvPr/>
        </p:nvSpPr>
        <p:spPr>
          <a:xfrm>
            <a:off x="145080" y="116640"/>
            <a:ext cx="8856720" cy="6120360"/>
          </a:xfrm>
          <a:prstGeom prst="rect">
            <a:avLst/>
          </a:prstGeom>
          <a:solidFill>
            <a:srgbClr val="ffffff"/>
          </a:solidFill>
          <a:ln w="25560">
            <a:solidFill>
              <a:srgbClr val="ffffff"/>
            </a:solidFill>
            <a:round/>
          </a:ln>
        </p:spPr>
      </p:sp>
      <p:sp>
        <p:nvSpPr>
          <p:cNvPr id="168" name="Line 2"/>
          <p:cNvSpPr/>
          <p:nvPr/>
        </p:nvSpPr>
        <p:spPr>
          <a:xfrm>
            <a:off x="3419640" y="908640"/>
            <a:ext cx="0" cy="5220360"/>
          </a:xfrm>
          <a:prstGeom prst="line">
            <a:avLst/>
          </a:prstGeom>
          <a:ln w="38160">
            <a:solidFill>
              <a:srgbClr val="000000"/>
            </a:solidFill>
            <a:round/>
          </a:ln>
        </p:spPr>
      </p:sp>
      <p:sp>
        <p:nvSpPr>
          <p:cNvPr id="169" name="CustomShape 3"/>
          <p:cNvSpPr/>
          <p:nvPr/>
        </p:nvSpPr>
        <p:spPr>
          <a:xfrm>
            <a:off x="327600" y="980640"/>
            <a:ext cx="2876040" cy="5106600"/>
          </a:xfrm>
          <a:prstGeom prst="rect">
            <a:avLst/>
          </a:prstGeom>
          <a:solidFill>
            <a:srgbClr val="000000"/>
          </a:solidFill>
        </p:spPr>
      </p:sp>
      <p:sp>
        <p:nvSpPr>
          <p:cNvPr id="170" name="Line 4"/>
          <p:cNvSpPr/>
          <p:nvPr/>
        </p:nvSpPr>
        <p:spPr>
          <a:xfrm>
            <a:off x="325440" y="764640"/>
            <a:ext cx="8348760" cy="0"/>
          </a:xfrm>
          <a:prstGeom prst="line">
            <a:avLst/>
          </a:prstGeom>
          <a:ln w="12600">
            <a:solidFill>
              <a:srgbClr val="000000"/>
            </a:solidFill>
            <a:round/>
          </a:ln>
        </p:spPr>
      </p:sp>
      <p:sp>
        <p:nvSpPr>
          <p:cNvPr id="171" name="PlaceHolder 5"/>
          <p:cNvSpPr>
            <a:spLocks noGrp="1"/>
          </p:cNvSpPr>
          <p:nvPr>
            <p:ph type="dt"/>
          </p:nvPr>
        </p:nvSpPr>
        <p:spPr>
          <a:xfrm>
            <a:off x="0" y="0"/>
            <a:ext cx="-11796840" cy="-11796840"/>
          </a:xfrm>
          <a:prstGeom prst="rect">
            <a:avLst/>
          </a:prstGeom>
        </p:spPr>
        <p:txBody>
          <a:bodyPr bIns="45000" lIns="90000" rIns="90000" tIns="45000"/>
          <a:p>
            <a:pPr>
              <a:lnSpc>
                <a:spcPct val="100000"/>
              </a:lnSpc>
            </a:pPr>
            <a:r>
              <a:rPr lang="de-DE">
                <a:solidFill>
                  <a:srgbClr val="000000"/>
                </a:solidFill>
                <a:latin typeface="Calibri"/>
              </a:rPr>
              <a:t>10.12.13</a:t>
            </a:r>
            <a:endParaRPr/>
          </a:p>
        </p:txBody>
      </p:sp>
      <p:sp>
        <p:nvSpPr>
          <p:cNvPr id="172" name="PlaceHolder 6"/>
          <p:cNvSpPr>
            <a:spLocks noGrp="1"/>
          </p:cNvSpPr>
          <p:nvPr>
            <p:ph type="ftr"/>
          </p:nvPr>
        </p:nvSpPr>
        <p:spPr>
          <a:xfrm>
            <a:off x="0" y="0"/>
            <a:ext cx="-11796840" cy="-11796840"/>
          </a:xfrm>
          <a:prstGeom prst="rect">
            <a:avLst/>
          </a:prstGeom>
        </p:spPr>
        <p:txBody>
          <a:bodyPr bIns="45000" lIns="90000" rIns="90000" tIns="45000"/>
          <a:p>
            <a:pPr>
              <a:lnSpc>
                <a:spcPct val="100000"/>
              </a:lnSpc>
            </a:pPr>
            <a:r>
              <a:rPr lang="de-DE">
                <a:solidFill>
                  <a:srgbClr val="000000"/>
                </a:solidFill>
                <a:latin typeface="Calibri"/>
              </a:rPr>
              <a:t>Riester Bausparen</a:t>
            </a:r>
            <a:endParaRPr/>
          </a:p>
        </p:txBody>
      </p:sp>
      <p:sp>
        <p:nvSpPr>
          <p:cNvPr id="173" name="PlaceHolder 7"/>
          <p:cNvSpPr>
            <a:spLocks noGrp="1"/>
          </p:cNvSpPr>
          <p:nvPr>
            <p:ph type="sldNum"/>
          </p:nvPr>
        </p:nvSpPr>
        <p:spPr>
          <a:xfrm>
            <a:off x="0" y="0"/>
            <a:ext cx="-11796840" cy="-11796840"/>
          </a:xfrm>
          <a:prstGeom prst="rect">
            <a:avLst/>
          </a:prstGeom>
        </p:spPr>
        <p:txBody>
          <a:bodyPr bIns="45000" lIns="90000" rIns="90000" tIns="45000"/>
          <a:p>
            <a:pPr>
              <a:lnSpc>
                <a:spcPct val="100000"/>
              </a:lnSpc>
            </a:pPr>
            <a:fld id="{8D4B7BAA-9997-42EC-9362-BAFE3570BD0A}" type="slidenum">
              <a:rPr lang="de-DE">
                <a:solidFill>
                  <a:srgbClr val="000000"/>
                </a:solidFill>
                <a:latin typeface="Calibri"/>
              </a:rPr>
              <a:t>&lt;number&gt;</a:t>
            </a:fld>
            <a:endParaRPr/>
          </a:p>
        </p:txBody>
      </p:sp>
      <p:sp>
        <p:nvSpPr>
          <p:cNvPr id="174" name="CustomShape 8"/>
          <p:cNvSpPr/>
          <p:nvPr/>
        </p:nvSpPr>
        <p:spPr>
          <a:xfrm>
            <a:off x="395640" y="6309360"/>
            <a:ext cx="8424720" cy="431640"/>
          </a:xfrm>
          <a:prstGeom prst="rect">
            <a:avLst/>
          </a:prstGeom>
          <a:solidFill>
            <a:srgbClr val="254061"/>
          </a:solidFill>
        </p:spPr>
      </p:sp>
      <p:sp>
        <p:nvSpPr>
          <p:cNvPr id="175" name="CustomShape 9"/>
          <p:cNvSpPr/>
          <p:nvPr/>
        </p:nvSpPr>
        <p:spPr>
          <a:xfrm>
            <a:off x="145080" y="116640"/>
            <a:ext cx="8856720" cy="6408360"/>
          </a:xfrm>
          <a:prstGeom prst="rect">
            <a:avLst/>
          </a:prstGeom>
          <a:solidFill>
            <a:srgbClr val="ffffff"/>
          </a:solidFill>
          <a:ln w="25560">
            <a:solidFill>
              <a:srgbClr val="ffffff"/>
            </a:solidFill>
            <a:round/>
          </a:ln>
        </p:spPr>
      </p:sp>
      <p:sp>
        <p:nvSpPr>
          <p:cNvPr id="176" name="Line 10"/>
          <p:cNvSpPr/>
          <p:nvPr/>
        </p:nvSpPr>
        <p:spPr>
          <a:xfrm>
            <a:off x="395280" y="1484640"/>
            <a:ext cx="8281080" cy="0"/>
          </a:xfrm>
          <a:prstGeom prst="line">
            <a:avLst/>
          </a:prstGeom>
          <a:ln w="38160">
            <a:solidFill>
              <a:srgbClr val="000000"/>
            </a:solidFill>
            <a:round/>
          </a:ln>
        </p:spPr>
      </p:sp>
      <p:sp>
        <p:nvSpPr>
          <p:cNvPr id="177" name="CustomShape 11"/>
          <p:cNvSpPr/>
          <p:nvPr/>
        </p:nvSpPr>
        <p:spPr>
          <a:xfrm>
            <a:off x="611640" y="332640"/>
            <a:ext cx="6766200" cy="867600"/>
          </a:xfrm>
          <a:prstGeom prst="rect">
            <a:avLst/>
          </a:prstGeom>
        </p:spPr>
        <p:txBody>
          <a:bodyPr anchor="ctr"/>
          <a:p>
            <a:pPr>
              <a:lnSpc>
                <a:spcPct val="100000"/>
              </a:lnSpc>
            </a:pPr>
            <a:r>
              <a:rPr lang="de-DE" sz="4400">
                <a:solidFill>
                  <a:srgbClr val="000000"/>
                </a:solidFill>
                <a:latin typeface="Calibri"/>
              </a:rPr>
              <a:t>Vielen Dank für Eure Aufmerksamkeit!</a:t>
            </a:r>
            <a:endParaRPr/>
          </a:p>
        </p:txBody>
      </p:sp>
      <p:sp>
        <p:nvSpPr>
          <p:cNvPr id="178" name="PlaceHolder 12"/>
          <p:cNvSpPr>
            <a:spLocks noGrp="1"/>
          </p:cNvSpPr>
          <p:nvPr>
            <p:ph type="title"/>
          </p:nvPr>
        </p:nvSpPr>
        <p:spPr>
          <a:xfrm>
            <a:off x="457200" y="273600"/>
            <a:ext cx="8229240" cy="1144800"/>
          </a:xfrm>
          <a:prstGeom prst="rect">
            <a:avLst/>
          </a:prstGeom>
        </p:spPr>
        <p:txBody>
          <a:bodyPr anchor="ctr" bIns="0" lIns="0" rIns="0" tIns="0" wrap="none"/>
          <a:p>
            <a:r>
              <a:rPr lang="de-DE"/>
              <a:t>Click to edit the title text format</a:t>
            </a:r>
            <a:endParaRPr/>
          </a:p>
        </p:txBody>
      </p:sp>
      <p:sp>
        <p:nvSpPr>
          <p:cNvPr id="179" name="PlaceHolder 13"/>
          <p:cNvSpPr>
            <a:spLocks noGrp="1"/>
          </p:cNvSpPr>
          <p:nvPr>
            <p:ph type="body"/>
          </p:nvPr>
        </p:nvSpPr>
        <p:spPr>
          <a:xfrm>
            <a:off x="457200" y="1604520"/>
            <a:ext cx="8046360" cy="3977280"/>
          </a:xfrm>
          <a:prstGeom prst="rect">
            <a:avLst/>
          </a:prstGeom>
        </p:spPr>
        <p:txBody>
          <a:bodyPr bIns="0" lIns="0" rIns="0" tIns="0" wrap="none"/>
          <a:p>
            <a:pPr>
              <a:buSzPct val="45000"/>
              <a:buFont typeface="StarSymbol"/>
              <a:buChar char=""/>
            </a:pPr>
            <a:r>
              <a:rPr lang="de-DE"/>
              <a:t>Click to edit the outline text format</a:t>
            </a:r>
            <a:endParaRPr/>
          </a:p>
          <a:p>
            <a:pPr lvl="1">
              <a:buSzPct val="75000"/>
              <a:buFont typeface="StarSymbol"/>
              <a:buChar char=""/>
            </a:pPr>
            <a:r>
              <a:rPr lang="de-DE"/>
              <a:t>Second Outline Level</a:t>
            </a:r>
            <a:endParaRPr/>
          </a:p>
          <a:p>
            <a:pPr lvl="2">
              <a:buSzPct val="45000"/>
              <a:buFont typeface="StarSymbol"/>
              <a:buChar char=""/>
            </a:pPr>
            <a:r>
              <a:rPr lang="de-DE"/>
              <a:t>Third Outline Level</a:t>
            </a:r>
            <a:endParaRPr/>
          </a:p>
          <a:p>
            <a:pPr lvl="3">
              <a:buSzPct val="75000"/>
              <a:buFont typeface="StarSymbol"/>
              <a:buChar char=""/>
            </a:pPr>
            <a:r>
              <a:rPr lang="de-DE"/>
              <a:t>Fourth Outline Level</a:t>
            </a:r>
            <a:endParaRPr/>
          </a:p>
          <a:p>
            <a:pPr lvl="4">
              <a:buSzPct val="45000"/>
              <a:buFont typeface="StarSymbol"/>
              <a:buChar char=""/>
            </a:pPr>
            <a:r>
              <a:rPr lang="de-DE"/>
              <a:t>Fifth Outline Level</a:t>
            </a:r>
            <a:endParaRPr/>
          </a:p>
          <a:p>
            <a:pPr lvl="5">
              <a:buSzPct val="45000"/>
              <a:buFont typeface="StarSymbol"/>
              <a:buChar char=""/>
            </a:pPr>
            <a:r>
              <a:rPr lang="de-DE"/>
              <a:t>Sixth Outline Level</a:t>
            </a:r>
            <a:endParaRPr/>
          </a:p>
          <a:p>
            <a:pPr lvl="6">
              <a:buSzPct val="45000"/>
              <a:buFont typeface="StarSymbol"/>
              <a:buChar char=""/>
            </a:pPr>
            <a:r>
              <a:rPr lang="de-DE"/>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tiff"/><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de.wikipedia.org/wiki/Computerkriminalit%C3%A4t" TargetMode="External"/><Relationship Id="rId2" Type="http://schemas.openxmlformats.org/officeDocument/2006/relationships/slideLayout" Target="../slideLayouts/slideLayout1.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37.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7.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7.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hyperlink" Target="http://thismanskitchen.files.wordpress.com/2010/03/balance.png" TargetMode="External"/><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www.br.de/radio/bayern2/sendungen/iq-wissenschaft-und-forschung/gesellschaft/eu-forschung-forschungsgelder100.html" TargetMode="External"/><Relationship Id="rId2" Type="http://schemas.openxmlformats.org/officeDocument/2006/relationships/hyperlink" Target="http://www.br.de/radio/bayern2/sendungen/iq-wissenschaft-und-forschung/gesellschaft/eu-forschung-forschungsgelder100.html" TargetMode="External"/><Relationship Id="rId3" Type="http://schemas.openxmlformats.org/officeDocument/2006/relationships/hyperlink" Target="http://www.tagesschau.de/wirtschaft/fischerei110.html" TargetMode="External"/><Relationship Id="rId4" Type="http://schemas.openxmlformats.org/officeDocument/2006/relationships/hyperlink" Target="http://www.tagesschau.de/wirtschaft/fischerei110.html" TargetMode="External"/><Relationship Id="rId5" Type="http://schemas.openxmlformats.org/officeDocument/2006/relationships/hyperlink" Target="http://ec.europa.eu/research/horizon2020/index_en.cfm?pg=h2020" TargetMode="External"/><Relationship Id="rId6" Type="http://schemas.openxmlformats.org/officeDocument/2006/relationships/hyperlink" Target="http://ec.europa.eu/research/horizon2020/index_en.cfm?pg=h2020" TargetMode="External"/><Relationship Id="rId7" Type="http://schemas.openxmlformats.org/officeDocument/2006/relationships/hyperlink" Target="http://ec.europa.eu/research/horizon2020/index_en.cfm?pg=h2020" TargetMode="External"/><Relationship Id="rId8" Type="http://schemas.openxmlformats.org/officeDocument/2006/relationships/hyperlink" Target="http://www.deutschlandfunk.de/forschung-zwischen-elfenbeinturm-und-wunschkonzert.1148.de.html?dram:article_id=264783" TargetMode="External"/><Relationship Id="rId9" Type="http://schemas.openxmlformats.org/officeDocument/2006/relationships/hyperlink" Target="http://www.wissenschaft.nrw.de/forschung/foerderung/europaeische-forschungs-und-innovationsfoerderung/horizont-2020/" TargetMode="External"/><Relationship Id="rId10" Type="http://schemas.openxmlformats.org/officeDocument/2006/relationships/hyperlink" Target="http://www.br.de/radio/bayern2/sendungen/iq-wissenschaft-und-forschung/gesellschaft/eu-forschung-forschungsgelder100.html" TargetMode="External"/><Relationship Id="rId11" Type="http://schemas.openxmlformats.org/officeDocument/2006/relationships/hyperlink" Target="http://www.br.de/radio/bayern2/sendungen/iq-wissenschaft-und-forschung/gesellschaft/eu-forschung-forschungsgelder100.html" TargetMode="External"/><Relationship Id="rId12" Type="http://schemas.openxmlformats.org/officeDocument/2006/relationships/hyperlink" Target="http://www.oncoscreen.com/images/reagenzglas.jpg" TargetMode="External"/><Relationship Id="rId13" Type="http://schemas.openxmlformats.org/officeDocument/2006/relationships/hyperlink" Target="http://ec.europa.eu/digital-agenda/sites/digital-agenda/files/horizon2020_0.JPG" TargetMode="External"/><Relationship Id="rId14" Type="http://schemas.openxmlformats.org/officeDocument/2006/relationships/hyperlink" Target="http://ec.europa.eu/digital-agenda/sites/digital-agenda/files/horizon2020_0.JPG" TargetMode="External"/><Relationship Id="rId15" Type="http://schemas.openxmlformats.org/officeDocument/2006/relationships/hyperlink" Target="http://www.computerhistory.org/atchm/wp-content/uploads/2011/12/Steve-Jobs-iPhone.jpg" TargetMode="External"/><Relationship Id="rId16" Type="http://schemas.openxmlformats.org/officeDocument/2006/relationships/hyperlink" Target="http://www.computerhistory.org/atchm/wp-content/uploads/2011/12/Steve-Jobs-iPhone.jpg" TargetMode="External"/><Relationship Id="rId17" Type="http://schemas.openxmlformats.org/officeDocument/2006/relationships/slideLayout" Target="../slideLayouts/slideLayout1.xml"/><Relationship Id="rId18"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hyperlink" Target="http://www.loewensolar.de/_img/1/pic_16.jpg" TargetMode="External"/><Relationship Id="rId2" Type="http://schemas.openxmlformats.org/officeDocument/2006/relationships/hyperlink" Target="http://d3r6fppmnpquqq.cloudfront.net/e0/ac/i80391392._szw270h3500_.jpg" TargetMode="External"/><Relationship Id="rId3" Type="http://schemas.openxmlformats.org/officeDocument/2006/relationships/hyperlink" Target="http://d3r6fppmnpquqq.cloudfront.net/e0/ac/i80391392._szw270h3500_.jpg" TargetMode="External"/><Relationship Id="rId4" Type="http://schemas.openxmlformats.org/officeDocument/2006/relationships/hyperlink" Target="http://juist-nachrichten.de/wp-content/uploads/2012/05/grundgesetz1.jpg" TargetMode="External"/><Relationship Id="rId5" Type="http://schemas.openxmlformats.org/officeDocument/2006/relationships/hyperlink" Target="http://juist-nachrichten.de/wp-content/uploads/2012/05/grundgesetz1.jpg" TargetMode="External"/><Relationship Id="rId6" Type="http://schemas.openxmlformats.org/officeDocument/2006/relationships/hyperlink" Target="http://www.wissenschaft.de/fast_forward" TargetMode="External"/><Relationship Id="rId7" Type="http://schemas.openxmlformats.org/officeDocument/2006/relationships/hyperlink" Target="http://1.bp.blogspot.com/-MWf328hj0CY/TZmsAQU18BI/AAAAAAAAAO0/EaXPZPBYPys/s1600/150px-Flag_of_Europe.svg.png" TargetMode="External"/><Relationship Id="rId8" Type="http://schemas.openxmlformats.org/officeDocument/2006/relationships/hyperlink" Target="http://1.bp.blogspot.com/-MWf328hj0CY/TZmsAQU18BI/AAAAAAAAAO0/EaXPZPBYPys/s1600/150px-Flag_of_Europe.svg.png" TargetMode="External"/><Relationship Id="rId9" Type="http://schemas.openxmlformats.org/officeDocument/2006/relationships/slideLayout" Target="../slideLayouts/slideLayout1.xml"/><Relationship Id="rId10"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www.dfg.de/" TargetMode="External"/><Relationship Id="rId2" Type="http://schemas.openxmlformats.org/officeDocument/2006/relationships/hyperlink" Target="http://www.dfg.de/" TargetMode="External"/><Relationship Id="rId3" Type="http://schemas.openxmlformats.org/officeDocument/2006/relationships/hyperlink" Target="http://www.mi.fu-berlin.de/wiki/pub/AgMathLife/SoftSkillsWS13/DFG_Drittmittelfoerderung.pdf" TargetMode="External"/><Relationship Id="rId4" Type="http://schemas.openxmlformats.org/officeDocument/2006/relationships/hyperlink" Target="http://www.mi.fu-berlin.de/wiki/pub/AgMathLife/SoftSkillsWS13/DFG_Drittmittelfoerderung.pdf" TargetMode="External"/><Relationship Id="rId5" Type="http://schemas.openxmlformats.org/officeDocument/2006/relationships/hyperlink" Target="http://www.zm-online.de/home/meinung/Nachholbedarf-in-der-Drittmittelfoerderung_142422.html" TargetMode="External"/><Relationship Id="rId6" Type="http://schemas.openxmlformats.org/officeDocument/2006/relationships/hyperlink" Target="http://www.zm-online.de/home/meinung/Nachholbedarf-in-der-Drittmittelfoerderung_142422.html" TargetMode="External"/><Relationship Id="rId7" Type="http://schemas.openxmlformats.org/officeDocument/2006/relationships/hyperlink" Target="http://www.kisswin.de/kisswin/infothek/infothek-einzelansicht/datum/2011/10/10/drittmittel-fuer-projektfoerderung.html?no_cache=1&amp;cHash=a550d4ed7f4911201d27e37553d4568b" TargetMode="External"/><Relationship Id="rId8" Type="http://schemas.openxmlformats.org/officeDocument/2006/relationships/hyperlink" Target="http://www.kisswin.de/kisswin/infothek/infothek-einzelansicht/datum/2011/10/10/drittmittel-fuer-projektfoerderung.html?no_cache=1&amp;cHash=a550d4ed7f4911201d27e37553d4568b" TargetMode="External"/><Relationship Id="rId9" Type="http://schemas.openxmlformats.org/officeDocument/2006/relationships/hyperlink" Target="http://www.linksfraktion.de/themen/drittmittelfoerderung-hochschulen/" TargetMode="External"/><Relationship Id="rId10" Type="http://schemas.openxmlformats.org/officeDocument/2006/relationships/hyperlink" Target="http://www.linksfraktion.de/themen/drittmittelfoerderung-hochschulen/" TargetMode="External"/><Relationship Id="rId11" Type="http://schemas.openxmlformats.org/officeDocument/2006/relationships/hyperlink" Target="http://www.hochschulwatch.de/" TargetMode="External"/><Relationship Id="rId12" Type="http://schemas.openxmlformats.org/officeDocument/2006/relationships/hyperlink" Target="http://www.hochschulwatch.de/" TargetMode="External"/><Relationship Id="rId13" Type="http://schemas.openxmlformats.org/officeDocument/2006/relationships/hyperlink" Target="http://www.uni-heidelberg.de/presse/ruca/ruca03_01/drittmittel.html" TargetMode="External"/><Relationship Id="rId14" Type="http://schemas.openxmlformats.org/officeDocument/2006/relationships/hyperlink" Target="http://www.dfg.de/zentralablage/bilder/dfg_im_profil/geschichte/dfg_innenhof_heute.jpg" TargetMode="External"/><Relationship Id="rId15" Type="http://schemas.openxmlformats.org/officeDocument/2006/relationships/hyperlink" Target="http://www.dfg.de/zentralablage/bilder/dfg_im_profil/geschichte/dfg_innenhof_heute.jpg" TargetMode="External"/><Relationship Id="rId16" Type="http://schemas.openxmlformats.org/officeDocument/2006/relationships/hyperlink" Target="http://transparency.de/newsletter/uploadimages/hochschulwatch_400.png" TargetMode="External"/><Relationship Id="rId17" Type="http://schemas.openxmlformats.org/officeDocument/2006/relationships/hyperlink" Target="http://transparency.de/newsletter/uploadimages/hochschulwatch_400.png" TargetMode="External"/><Relationship Id="rId18" Type="http://schemas.openxmlformats.org/officeDocument/2006/relationships/slideLayout" Target="../slideLayouts/slideLayout1.xml"/><Relationship Id="rId19"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skmail.ikp.physik.tu-darmstadt.de/gvw/index.html#anfang" TargetMode="External"/><Relationship Id="rId2" Type="http://schemas.openxmlformats.org/officeDocument/2006/relationships/hyperlink" Target="http://skmail.ikp.physik.tu-darmstadt.de/gvw/index.html#anfang" TargetMode="External"/><Relationship Id="rId3" Type="http://schemas.openxmlformats.org/officeDocument/2006/relationships/hyperlink" Target="http://skmail.ikp.physik.tu-darmstadt.de/gvw/graphik/GVW_Homepage_Header.jpg" TargetMode="External"/><Relationship Id="rId4" Type="http://schemas.openxmlformats.org/officeDocument/2006/relationships/hyperlink" Target="http://skmail.ikp.physik.tu-darmstadt.de/gvw/graphik/GVW_Homepage_Header.jpg" TargetMode="External"/><Relationship Id="rId5" Type="http://schemas.openxmlformats.org/officeDocument/2006/relationships/hyperlink" Target="http://skmail.ikp.physik.tu-darmstadt.de/gvw/graphik/GVW_Homepage_Header.jpg" TargetMode="External"/><Relationship Id="rId6" Type="http://schemas.openxmlformats.org/officeDocument/2006/relationships/hyperlink" Target="http://www.fiff.de/" TargetMode="External"/><Relationship Id="rId7" Type="http://schemas.openxmlformats.org/officeDocument/2006/relationships/hyperlink" Target="http://www.fiff.de/" TargetMode="External"/><Relationship Id="rId8" Type="http://schemas.openxmlformats.org/officeDocument/2006/relationships/hyperlink" Target="http://www.fiff.de/" TargetMode="External"/><Relationship Id="rId9" Type="http://schemas.openxmlformats.org/officeDocument/2006/relationships/hyperlink" Target="http://commons.wikimedia.org/wiki/File:Nagasakibomb.jpg" TargetMode="External"/><Relationship Id="rId10" Type="http://schemas.openxmlformats.org/officeDocument/2006/relationships/hyperlink" Target="http://commons.wikimedia.org/wiki/File:Nagasakibomb.jpg" TargetMode="External"/><Relationship Id="rId11" Type="http://schemas.openxmlformats.org/officeDocument/2006/relationships/hyperlink" Target="http://skmail.ikp.physik.tu-darmstadt.de/gvw/graphik/GVW_Homepage_Header.jpg" TargetMode="External"/><Relationship Id="rId12" Type="http://schemas.openxmlformats.org/officeDocument/2006/relationships/hyperlink" Target="http://skmail.ikp.physik.tu-darmstadt.de/gvw/graphik/GVW_Homepage_Header.jpg" TargetMode="External"/><Relationship Id="rId13" Type="http://schemas.openxmlformats.org/officeDocument/2006/relationships/hyperlink" Target="http://fiff.de/logo2.png" TargetMode="External"/><Relationship Id="rId14" Type="http://schemas.openxmlformats.org/officeDocument/2006/relationships/hyperlink" Target="http://fiff.de/logo2.png" TargetMode="External"/><Relationship Id="rId15" Type="http://schemas.openxmlformats.org/officeDocument/2006/relationships/slideLayout" Target="../slideLayouts/slideLayout1.xml"/><Relationship Id="rId16"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107640" y="116640"/>
            <a:ext cx="8928720" cy="6131520"/>
          </a:xfrm>
          <a:prstGeom prst="rect">
            <a:avLst/>
          </a:prstGeom>
          <a:solidFill>
            <a:srgbClr val="000000"/>
          </a:solidFill>
          <a:ln w="25560">
            <a:solidFill>
              <a:srgbClr val="000000"/>
            </a:solidFill>
            <a:round/>
          </a:ln>
        </p:spPr>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6"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Moral und Ethik</a:t>
            </a:r>
            <a:endParaRPr/>
          </a:p>
        </p:txBody>
      </p:sp>
      <p:sp>
        <p:nvSpPr>
          <p:cNvPr id="237" name="TextShape 2"/>
          <p:cNvSpPr txBox="1"/>
          <p:nvPr/>
        </p:nvSpPr>
        <p:spPr>
          <a:xfrm>
            <a:off x="327600" y="980640"/>
            <a:ext cx="8312400" cy="4707360"/>
          </a:xfrm>
          <a:prstGeom prst="rect">
            <a:avLst/>
          </a:prstGeom>
        </p:spPr>
        <p:txBody>
          <a:bodyPr/>
          <a:p>
            <a:pPr>
              <a:lnSpc>
                <a:spcPct val="100000"/>
              </a:lnSpc>
              <a:buFont typeface="Arial"/>
              <a:buChar char="•"/>
            </a:pPr>
            <a:r>
              <a:rPr lang="de-DE" sz="3200">
                <a:solidFill>
                  <a:srgbClr val="000000"/>
                </a:solidFill>
                <a:latin typeface="Calibri"/>
              </a:rPr>
              <a:t>Moral = </a:t>
            </a:r>
            <a:r>
              <a:rPr i="1" lang="de-DE" sz="3200">
                <a:solidFill>
                  <a:srgbClr val="000000"/>
                </a:solidFill>
                <a:latin typeface="Calibri"/>
              </a:rPr>
              <a:t>moralis</a:t>
            </a:r>
            <a:endParaRPr/>
          </a:p>
          <a:p>
            <a:pPr lvl="1">
              <a:buSzPct val="75000"/>
              <a:buFont typeface="StarSymbol"/>
              <a:buChar char=""/>
            </a:pPr>
            <a:r>
              <a:rPr lang="de-DE" sz="3200">
                <a:solidFill>
                  <a:srgbClr val="000000"/>
                </a:solidFill>
                <a:latin typeface="Calibri"/>
              </a:rPr>
              <a:t>Verhaltensnormen. Gut oder Böse? Geboten oder verboten?  Moral hat mit Handeln zu tun.</a:t>
            </a:r>
            <a:endParaRPr/>
          </a:p>
          <a:p>
            <a:pPr>
              <a:lnSpc>
                <a:spcPct val="100000"/>
              </a:lnSpc>
              <a:buFont typeface="Arial"/>
              <a:buChar char="•"/>
            </a:pPr>
            <a:r>
              <a:rPr lang="de-DE" sz="3200">
                <a:solidFill>
                  <a:srgbClr val="000000"/>
                </a:solidFill>
                <a:latin typeface="Calibri"/>
              </a:rPr>
              <a:t>Ethik = </a:t>
            </a:r>
            <a:r>
              <a:rPr i="1" lang="de-DE" sz="3200">
                <a:solidFill>
                  <a:srgbClr val="000000"/>
                </a:solidFill>
                <a:latin typeface="Calibri"/>
              </a:rPr>
              <a:t>ethos</a:t>
            </a:r>
            <a:endParaRPr/>
          </a:p>
          <a:p>
            <a:pPr lvl="1">
              <a:buSzPct val="75000"/>
              <a:buFont typeface="StarSymbol"/>
              <a:buChar char=""/>
            </a:pPr>
            <a:r>
              <a:rPr lang="de-DE" sz="3200">
                <a:solidFill>
                  <a:srgbClr val="000000"/>
                </a:solidFill>
                <a:latin typeface="Calibri"/>
              </a:rPr>
              <a:t>Ethik hat mit der Begründung moralischer Grundsätze zu tun.</a:t>
            </a:r>
            <a:endParaRPr/>
          </a:p>
          <a:p>
            <a:pPr>
              <a:lnSpc>
                <a:spcPct val="100000"/>
              </a:lnSpc>
              <a:buFont typeface="Arial"/>
              <a:buChar char="•"/>
            </a:pPr>
            <a:endParaRPr/>
          </a:p>
        </p:txBody>
      </p:sp>
    </p:spTree>
  </p:cSld>
  <p:timing>
    <p:tnLst>
      <p:par>
        <p:cTn dur="indefinite" id="3" nodeType="tmRoot" restart="never">
          <p:childTnLst>
            <p:seq>
              <p:cTn id="4"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8"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Modelle der Ethik</a:t>
            </a:r>
            <a:endParaRPr/>
          </a:p>
        </p:txBody>
      </p:sp>
      <p:sp>
        <p:nvSpPr>
          <p:cNvPr id="239" name="TextShape 2"/>
          <p:cNvSpPr txBox="1"/>
          <p:nvPr/>
        </p:nvSpPr>
        <p:spPr>
          <a:xfrm>
            <a:off x="327600" y="980640"/>
            <a:ext cx="8358840" cy="2016000"/>
          </a:xfrm>
          <a:prstGeom prst="rect">
            <a:avLst/>
          </a:prstGeom>
        </p:spPr>
        <p:txBody>
          <a:bodyPr/>
          <a:p>
            <a:pPr>
              <a:lnSpc>
                <a:spcPct val="100000"/>
              </a:lnSpc>
              <a:buFont typeface="Arial"/>
              <a:buChar char="•"/>
            </a:pPr>
            <a:r>
              <a:rPr lang="de-DE" sz="3200">
                <a:solidFill>
                  <a:srgbClr val="000000"/>
                </a:solidFill>
                <a:latin typeface="Calibri"/>
              </a:rPr>
              <a:t>Allgemeine Ethik</a:t>
            </a:r>
            <a:endParaRPr/>
          </a:p>
          <a:p>
            <a:pPr lvl="1">
              <a:buSzPct val="75000"/>
              <a:buFont typeface="StarSymbol"/>
              <a:buChar char=""/>
            </a:pPr>
            <a:r>
              <a:rPr lang="de-DE" sz="3200">
                <a:solidFill>
                  <a:srgbClr val="000000"/>
                </a:solidFill>
                <a:latin typeface="Calibri"/>
              </a:rPr>
              <a:t>Normen</a:t>
            </a:r>
            <a:endParaRPr/>
          </a:p>
          <a:p>
            <a:pPr lvl="1">
              <a:buSzPct val="75000"/>
              <a:buFont typeface="StarSymbol"/>
              <a:buChar char=""/>
            </a:pPr>
            <a:r>
              <a:rPr lang="de-DE" sz="3200">
                <a:solidFill>
                  <a:srgbClr val="000000"/>
                </a:solidFill>
                <a:latin typeface="Calibri"/>
              </a:rPr>
              <a:t>die Gültigkeit von Rechten, Pflichten, Maximen, obersten Werten </a:t>
            </a:r>
            <a:endParaRPr/>
          </a:p>
          <a:p>
            <a:pPr lvl="1">
              <a:buSzPct val="75000"/>
              <a:buFont typeface="StarSymbol"/>
              <a:buChar char=""/>
            </a:pPr>
            <a:r>
              <a:rPr lang="de-DE" sz="3200">
                <a:solidFill>
                  <a:srgbClr val="000000"/>
                </a:solidFill>
                <a:latin typeface="Calibri"/>
              </a:rPr>
              <a:t>auch normative Ethik genannt.</a:t>
            </a:r>
            <a:endParaRPr/>
          </a:p>
        </p:txBody>
      </p:sp>
      <p:sp>
        <p:nvSpPr>
          <p:cNvPr id="240" name="Line 3"/>
          <p:cNvSpPr/>
          <p:nvPr/>
        </p:nvSpPr>
        <p:spPr>
          <a:xfrm>
            <a:off x="327240" y="2996640"/>
            <a:ext cx="8346960" cy="0"/>
          </a:xfrm>
          <a:prstGeom prst="line">
            <a:avLst/>
          </a:prstGeom>
          <a:ln w="38160">
            <a:solidFill>
              <a:srgbClr val="000000"/>
            </a:solidFill>
            <a:round/>
          </a:ln>
        </p:spPr>
      </p:sp>
      <p:sp>
        <p:nvSpPr>
          <p:cNvPr id="241" name="CustomShape 4"/>
          <p:cNvSpPr/>
          <p:nvPr/>
        </p:nvSpPr>
        <p:spPr>
          <a:xfrm>
            <a:off x="327600" y="3344400"/>
            <a:ext cx="8346600" cy="2742840"/>
          </a:xfrm>
          <a:prstGeom prst="rect">
            <a:avLst/>
          </a:prstGeom>
          <a:ln w="25560">
            <a:solidFill>
              <a:srgbClr val="254061"/>
            </a:solidFill>
            <a:round/>
          </a:ln>
        </p:spPr>
      </p:sp>
      <p:sp>
        <p:nvSpPr>
          <p:cNvPr id="242" name="CustomShape 5"/>
          <p:cNvSpPr/>
          <p:nvPr/>
        </p:nvSpPr>
        <p:spPr>
          <a:xfrm>
            <a:off x="7539120" y="5718240"/>
            <a:ext cx="1170360" cy="364680"/>
          </a:xfrm>
          <a:prstGeom prst="rect">
            <a:avLst/>
          </a:prstGeom>
        </p:spPr>
        <p:txBody>
          <a:bodyPr bIns="45000" lIns="90000" rIns="90000" tIns="45000" wrap="none"/>
          <a:p>
            <a:pPr>
              <a:lnSpc>
                <a:spcPct val="100000"/>
              </a:lnSpc>
            </a:pPr>
            <a:r>
              <a:rPr lang="de-DE">
                <a:solidFill>
                  <a:srgbClr val="000000"/>
                </a:solidFill>
                <a:latin typeface="Calibri"/>
              </a:rPr>
              <a:t>[BEWIB1]</a:t>
            </a:r>
            <a:endParaRPr/>
          </a:p>
        </p:txBody>
      </p:sp>
      <p:pic>
        <p:nvPicPr>
          <p:cNvPr descr="" id="243" name=""/>
          <p:cNvPicPr/>
          <p:nvPr/>
        </p:nvPicPr>
        <p:blipFill>
          <a:blip r:embed="rId1"/>
          <a:stretch>
            <a:fillRect/>
          </a:stretch>
        </p:blipFill>
        <p:spPr>
          <a:xfrm>
            <a:off x="1275120" y="3344400"/>
            <a:ext cx="6264000" cy="2748240"/>
          </a:xfrm>
          <a:prstGeom prst="rect">
            <a:avLst/>
          </a:prstGeom>
        </p:spPr>
      </p:pic>
    </p:spTree>
  </p:cSld>
  <p:timing>
    <p:tnLst>
      <p:par>
        <p:cTn dur="indefinite" id="5" nodeType="tmRoot" restart="never">
          <p:childTnLst>
            <p:seq>
              <p:cTn id="6"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Modelle der Ethik</a:t>
            </a:r>
            <a:endParaRPr/>
          </a:p>
        </p:txBody>
      </p:sp>
      <p:sp>
        <p:nvSpPr>
          <p:cNvPr id="245" name="TextShape 2"/>
          <p:cNvSpPr txBox="1"/>
          <p:nvPr/>
        </p:nvSpPr>
        <p:spPr>
          <a:xfrm>
            <a:off x="327600" y="980640"/>
            <a:ext cx="8312400" cy="4707360"/>
          </a:xfrm>
          <a:prstGeom prst="rect">
            <a:avLst/>
          </a:prstGeom>
        </p:spPr>
        <p:txBody>
          <a:bodyPr/>
          <a:p>
            <a:pPr>
              <a:lnSpc>
                <a:spcPct val="100000"/>
              </a:lnSpc>
              <a:buFont typeface="Arial"/>
              <a:buChar char="•"/>
            </a:pPr>
            <a:r>
              <a:rPr lang="de-DE" sz="3200">
                <a:solidFill>
                  <a:srgbClr val="000000"/>
                </a:solidFill>
                <a:latin typeface="Calibri"/>
              </a:rPr>
              <a:t>Informationsethik</a:t>
            </a:r>
            <a:endParaRPr/>
          </a:p>
          <a:p>
            <a:pPr lvl="1">
              <a:buSzPct val="75000"/>
              <a:buFont typeface="StarSymbol"/>
              <a:buChar char=""/>
            </a:pPr>
            <a:r>
              <a:rPr lang="de-DE" sz="3200">
                <a:solidFill>
                  <a:srgbClr val="000000"/>
                </a:solidFill>
                <a:latin typeface="Calibri"/>
              </a:rPr>
              <a:t>Geistiges Eigentum</a:t>
            </a:r>
            <a:endParaRPr/>
          </a:p>
          <a:p>
            <a:pPr lvl="1">
              <a:buSzPct val="75000"/>
              <a:buFont typeface="StarSymbol"/>
              <a:buChar char=""/>
            </a:pPr>
            <a:r>
              <a:rPr lang="de-DE" sz="3200">
                <a:solidFill>
                  <a:srgbClr val="000000"/>
                </a:solidFill>
                <a:latin typeface="Calibri"/>
                <a:ea typeface="Arial"/>
              </a:rPr>
              <a:t>Privatsphäre und Anonymität</a:t>
            </a:r>
            <a:endParaRPr/>
          </a:p>
          <a:p>
            <a:pPr lvl="1">
              <a:buSzPct val="75000"/>
              <a:buFont typeface="StarSymbol"/>
              <a:buChar char=""/>
            </a:pPr>
            <a:r>
              <a:rPr lang="de-DE" sz="3200">
                <a:solidFill>
                  <a:srgbClr val="000000"/>
                </a:solidFill>
                <a:latin typeface="Calibri"/>
                <a:ea typeface="Arial Unicode MS"/>
                <a:hlinkClick r:id="rId1"/>
              </a:rPr>
              <a:t>Computerkriminalität</a:t>
            </a:r>
            <a:endParaRPr/>
          </a:p>
          <a:p>
            <a:pPr lvl="1">
              <a:buSzPct val="75000"/>
              <a:buFont typeface="StarSymbol"/>
              <a:buChar char=""/>
            </a:pPr>
            <a:r>
              <a:rPr lang="de-DE" sz="3200">
                <a:solidFill>
                  <a:srgbClr val="000000"/>
                </a:solidFill>
                <a:latin typeface="Calibri"/>
                <a:ea typeface="Arial Unicode MS"/>
              </a:rPr>
              <a:t>Netiquette</a:t>
            </a:r>
            <a:endParaRPr/>
          </a:p>
          <a:p>
            <a:pPr lvl="1">
              <a:buSzPct val="75000"/>
              <a:buFont typeface="StarSymbol"/>
              <a:buChar char=""/>
            </a:pPr>
            <a:r>
              <a:rPr lang="de-DE" sz="3200">
                <a:solidFill>
                  <a:srgbClr val="000000"/>
                </a:solidFill>
                <a:latin typeface="Calibri"/>
                <a:ea typeface="Arial Unicode MS"/>
              </a:rPr>
              <a:t>Hackerethik</a:t>
            </a:r>
            <a:endParaRPr/>
          </a:p>
          <a:p>
            <a:pPr lvl="1">
              <a:buSzPct val="75000"/>
              <a:buFont typeface="StarSymbol"/>
              <a:buChar char=""/>
            </a:pPr>
            <a:r>
              <a:rPr lang="de-DE" sz="3200">
                <a:solidFill>
                  <a:srgbClr val="000000"/>
                </a:solidFill>
                <a:latin typeface="Calibri"/>
                <a:ea typeface="Arial Unicode MS"/>
              </a:rPr>
              <a:t>...</a:t>
            </a:r>
            <a:endParaRPr/>
          </a:p>
          <a:p>
            <a:pPr>
              <a:lnSpc>
                <a:spcPct val="100000"/>
              </a:lnSpc>
              <a:buFont typeface="Arial"/>
              <a:buChar char="•"/>
            </a:pPr>
            <a:endParaRPr/>
          </a:p>
        </p:txBody>
      </p:sp>
    </p:spTree>
  </p:cSld>
  <p:timing>
    <p:tnLst>
      <p:par>
        <p:cTn dur="indefinite" id="7" nodeType="tmRoot" restart="never">
          <p:childTnLst>
            <p:seq>
              <p:cTn id="8"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47"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000000"/>
                </a:solidFill>
                <a:latin typeface="Calibri"/>
              </a:rPr>
              <a:t>Beeinflussung der Wissenschaft </a:t>
            </a:r>
            <a:r>
              <a:rPr lang="de-DE" sz="3200">
                <a:solidFill>
                  <a:srgbClr val="000000"/>
                </a:solidFill>
                <a:latin typeface="Calibri"/>
              </a:rPr>
              <a:t>
</a:t>
            </a:r>
            <a:r>
              <a:rPr lang="de-DE" sz="2000">
                <a:solidFill>
                  <a:srgbClr val="000000"/>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48" name="Picture 2"/>
          <p:cNvPicPr/>
          <p:nvPr/>
        </p:nvPicPr>
        <p:blipFill>
          <a:blip r:embed="rId1"/>
          <a:stretch>
            <a:fillRect/>
          </a:stretch>
        </p:blipFill>
        <p:spPr>
          <a:xfrm>
            <a:off x="2062440" y="3344400"/>
            <a:ext cx="4876560" cy="2742840"/>
          </a:xfrm>
          <a:prstGeom prst="rect">
            <a:avLst/>
          </a:prstGeom>
        </p:spPr>
      </p:pic>
      <p:sp>
        <p:nvSpPr>
          <p:cNvPr id="249"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Wer entscheidet was geforscht wird?</a:t>
            </a:r>
            <a:endParaRPr/>
          </a:p>
        </p:txBody>
      </p:sp>
      <p:sp>
        <p:nvSpPr>
          <p:cNvPr id="250" name="TextShape 2"/>
          <p:cNvSpPr txBox="1"/>
          <p:nvPr/>
        </p:nvSpPr>
        <p:spPr>
          <a:xfrm>
            <a:off x="327600" y="980640"/>
            <a:ext cx="8358840" cy="2016000"/>
          </a:xfrm>
          <a:prstGeom prst="rect">
            <a:avLst/>
          </a:prstGeom>
        </p:spPr>
        <p:txBody>
          <a:bodyPr/>
          <a:p>
            <a:pPr>
              <a:lnSpc>
                <a:spcPct val="100000"/>
              </a:lnSpc>
              <a:buFont typeface="Arial"/>
              <a:buChar char="•"/>
            </a:pPr>
            <a:r>
              <a:rPr lang="de-DE" sz="3200">
                <a:solidFill>
                  <a:srgbClr val="000000"/>
                </a:solidFill>
                <a:latin typeface="Calibri"/>
              </a:rPr>
              <a:t>die Wissenschaft</a:t>
            </a:r>
            <a:endParaRPr/>
          </a:p>
          <a:p>
            <a:pPr>
              <a:lnSpc>
                <a:spcPct val="100000"/>
              </a:lnSpc>
              <a:buFont typeface="Arial"/>
              <a:buChar char="•"/>
            </a:pPr>
            <a:r>
              <a:rPr lang="de-DE" sz="3200">
                <a:solidFill>
                  <a:srgbClr val="000000"/>
                </a:solidFill>
                <a:latin typeface="Calibri"/>
              </a:rPr>
              <a:t>die Politik</a:t>
            </a:r>
            <a:endParaRPr/>
          </a:p>
          <a:p>
            <a:pPr>
              <a:lnSpc>
                <a:spcPct val="100000"/>
              </a:lnSpc>
              <a:buFont typeface="Arial"/>
              <a:buChar char="•"/>
            </a:pPr>
            <a:r>
              <a:rPr lang="de-DE" sz="3200">
                <a:solidFill>
                  <a:srgbClr val="000000"/>
                </a:solidFill>
                <a:latin typeface="Calibri"/>
              </a:rPr>
              <a:t>die Gesellschaft</a:t>
            </a:r>
            <a:endParaRPr/>
          </a:p>
        </p:txBody>
      </p:sp>
      <p:sp>
        <p:nvSpPr>
          <p:cNvPr id="251" name="Line 3"/>
          <p:cNvSpPr/>
          <p:nvPr/>
        </p:nvSpPr>
        <p:spPr>
          <a:xfrm>
            <a:off x="327240" y="2996640"/>
            <a:ext cx="8346960" cy="0"/>
          </a:xfrm>
          <a:prstGeom prst="line">
            <a:avLst/>
          </a:prstGeom>
          <a:ln w="38160">
            <a:solidFill>
              <a:srgbClr val="000000"/>
            </a:solidFill>
            <a:round/>
          </a:ln>
        </p:spPr>
      </p:sp>
      <p:sp>
        <p:nvSpPr>
          <p:cNvPr id="252" name="CustomShape 4"/>
          <p:cNvSpPr/>
          <p:nvPr/>
        </p:nvSpPr>
        <p:spPr>
          <a:xfrm>
            <a:off x="327600" y="3344400"/>
            <a:ext cx="8346600" cy="2742840"/>
          </a:xfrm>
          <a:prstGeom prst="rect">
            <a:avLst/>
          </a:prstGeom>
          <a:ln w="25560">
            <a:solidFill>
              <a:srgbClr val="254061"/>
            </a:solidFill>
            <a:round/>
          </a:ln>
        </p:spPr>
      </p:sp>
      <p:sp>
        <p:nvSpPr>
          <p:cNvPr id="253" name="CustomShape 5"/>
          <p:cNvSpPr/>
          <p:nvPr/>
        </p:nvSpPr>
        <p:spPr>
          <a:xfrm>
            <a:off x="7539120" y="5718240"/>
            <a:ext cx="1170360" cy="364680"/>
          </a:xfrm>
          <a:prstGeom prst="rect">
            <a:avLst/>
          </a:prstGeom>
        </p:spPr>
        <p:txBody>
          <a:bodyPr bIns="45000" lIns="90000" rIns="90000" tIns="45000" wrap="none"/>
          <a:p>
            <a:pPr>
              <a:lnSpc>
                <a:spcPct val="100000"/>
              </a:lnSpc>
            </a:pPr>
            <a:r>
              <a:rPr lang="de-DE">
                <a:solidFill>
                  <a:srgbClr val="000000"/>
                </a:solidFill>
                <a:latin typeface="Calibri"/>
              </a:rPr>
              <a:t>[BEWIB1]</a:t>
            </a:r>
            <a:endParaRPr/>
          </a:p>
        </p:txBody>
      </p:sp>
    </p:spTree>
  </p:cSld>
  <p:timing>
    <p:tnLst>
      <p:par>
        <p:cTn dur="indefinite" id="9" nodeType="tmRoot" restart="never">
          <p:childTnLst>
            <p:seq>
              <p:cTn id="10"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4" name="CustomShape 1"/>
          <p:cNvSpPr/>
          <p:nvPr/>
        </p:nvSpPr>
        <p:spPr>
          <a:xfrm>
            <a:off x="327600" y="980640"/>
            <a:ext cx="2876040" cy="5106600"/>
          </a:xfrm>
          <a:prstGeom prst="rect">
            <a:avLst/>
          </a:prstGeom>
          <a:solidFill>
            <a:srgbClr val="ffffff"/>
          </a:solidFill>
        </p:spPr>
      </p:sp>
      <p:pic>
        <p:nvPicPr>
          <p:cNvPr descr="" id="255" name="Picture 4"/>
          <p:cNvPicPr/>
          <p:nvPr/>
        </p:nvPicPr>
        <p:blipFill>
          <a:blip r:embed="rId1"/>
          <a:stretch>
            <a:fillRect/>
          </a:stretch>
        </p:blipFill>
        <p:spPr>
          <a:xfrm>
            <a:off x="327600" y="1720800"/>
            <a:ext cx="2853000" cy="3724200"/>
          </a:xfrm>
          <a:prstGeom prst="rect">
            <a:avLst/>
          </a:prstGeom>
        </p:spPr>
      </p:pic>
      <p:sp>
        <p:nvSpPr>
          <p:cNvPr id="256"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Wissenschaft</a:t>
            </a:r>
            <a:endParaRPr/>
          </a:p>
        </p:txBody>
      </p:sp>
      <p:sp>
        <p:nvSpPr>
          <p:cNvPr id="257"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Forschungsfreiheit</a:t>
            </a:r>
            <a:endParaRPr/>
          </a:p>
          <a:p>
            <a:pPr>
              <a:lnSpc>
                <a:spcPct val="100000"/>
              </a:lnSpc>
            </a:pPr>
            <a:endParaRPr/>
          </a:p>
          <a:p>
            <a:pPr>
              <a:lnSpc>
                <a:spcPct val="100000"/>
              </a:lnSpc>
            </a:pPr>
            <a:r>
              <a:rPr lang="de-DE" sz="3200">
                <a:solidFill>
                  <a:srgbClr val="000000"/>
                </a:solidFill>
                <a:latin typeface="Calibri"/>
              </a:rPr>
              <a:t>Einschränkung durch:</a:t>
            </a:r>
            <a:endParaRPr/>
          </a:p>
          <a:p>
            <a:pPr>
              <a:lnSpc>
                <a:spcPct val="100000"/>
              </a:lnSpc>
              <a:buFont typeface="Arial"/>
              <a:buChar char="•"/>
            </a:pPr>
            <a:r>
              <a:rPr lang="de-DE" sz="3200">
                <a:solidFill>
                  <a:srgbClr val="000000"/>
                </a:solidFill>
                <a:latin typeface="Calibri"/>
              </a:rPr>
              <a:t>Gesetze</a:t>
            </a:r>
            <a:endParaRPr/>
          </a:p>
          <a:p>
            <a:pPr>
              <a:lnSpc>
                <a:spcPct val="100000"/>
              </a:lnSpc>
              <a:buFont typeface="Arial"/>
              <a:buChar char="•"/>
            </a:pPr>
            <a:r>
              <a:rPr lang="de-DE" sz="3200">
                <a:solidFill>
                  <a:srgbClr val="000000"/>
                </a:solidFill>
                <a:latin typeface="Calibri"/>
              </a:rPr>
              <a:t>Kosten</a:t>
            </a:r>
            <a:endParaRPr/>
          </a:p>
          <a:p>
            <a:pPr>
              <a:lnSpc>
                <a:spcPct val="100000"/>
              </a:lnSpc>
            </a:pPr>
            <a:endParaRPr/>
          </a:p>
        </p:txBody>
      </p:sp>
      <p:sp>
        <p:nvSpPr>
          <p:cNvPr id="258" name="CustomShape 4"/>
          <p:cNvSpPr/>
          <p:nvPr/>
        </p:nvSpPr>
        <p:spPr>
          <a:xfrm>
            <a:off x="324000" y="980640"/>
            <a:ext cx="2876040" cy="5106600"/>
          </a:xfrm>
          <a:prstGeom prst="rect">
            <a:avLst/>
          </a:prstGeom>
          <a:ln w="25560">
            <a:solidFill>
              <a:srgbClr val="17375e"/>
            </a:solidFill>
            <a:round/>
          </a:ln>
        </p:spPr>
      </p:sp>
      <p:sp>
        <p:nvSpPr>
          <p:cNvPr id="259" name="CustomShape 5"/>
          <p:cNvSpPr/>
          <p:nvPr/>
        </p:nvSpPr>
        <p:spPr>
          <a:xfrm>
            <a:off x="2061360" y="5697720"/>
            <a:ext cx="1170360" cy="364680"/>
          </a:xfrm>
          <a:prstGeom prst="rect">
            <a:avLst/>
          </a:prstGeom>
        </p:spPr>
        <p:txBody>
          <a:bodyPr bIns="45000" lIns="90000" rIns="90000" tIns="45000" wrap="none"/>
          <a:p>
            <a:pPr>
              <a:lnSpc>
                <a:spcPct val="100000"/>
              </a:lnSpc>
            </a:pPr>
            <a:r>
              <a:rPr lang="de-DE">
                <a:solidFill>
                  <a:srgbClr val="000000"/>
                </a:solidFill>
                <a:latin typeface="Calibri"/>
              </a:rPr>
              <a:t>[BEWIB2]</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Politik (1/2)</a:t>
            </a:r>
            <a:endParaRPr/>
          </a:p>
        </p:txBody>
      </p:sp>
      <p:sp>
        <p:nvSpPr>
          <p:cNvPr id="261"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Politik beeinflusst die Wissenschaft</a:t>
            </a:r>
            <a:endParaRPr/>
          </a:p>
          <a:p>
            <a:pPr lvl="1">
              <a:lnSpc>
                <a:spcPct val="100000"/>
              </a:lnSpc>
              <a:buFont typeface="Arial"/>
              <a:buChar char="–"/>
            </a:pPr>
            <a:r>
              <a:rPr lang="de-DE" sz="2800">
                <a:solidFill>
                  <a:srgbClr val="000000"/>
                </a:solidFill>
                <a:latin typeface="Calibri"/>
              </a:rPr>
              <a:t>Fördergelder</a:t>
            </a:r>
            <a:endParaRPr/>
          </a:p>
          <a:p>
            <a:pPr lvl="1">
              <a:lnSpc>
                <a:spcPct val="100000"/>
              </a:lnSpc>
              <a:buFont typeface="Arial"/>
              <a:buChar char="–"/>
            </a:pPr>
            <a:r>
              <a:rPr lang="de-DE" sz="2800">
                <a:solidFill>
                  <a:srgbClr val="000000"/>
                </a:solidFill>
                <a:latin typeface="Calibri"/>
              </a:rPr>
              <a:t>Gesetze </a:t>
            </a:r>
            <a:endParaRPr/>
          </a:p>
          <a:p>
            <a:pPr>
              <a:lnSpc>
                <a:spcPct val="100000"/>
              </a:lnSpc>
              <a:buFont typeface="Arial"/>
              <a:buChar char="•"/>
            </a:pPr>
            <a:r>
              <a:rPr lang="de-DE" sz="3200">
                <a:solidFill>
                  <a:srgbClr val="000000"/>
                </a:solidFill>
                <a:latin typeface="Calibri"/>
              </a:rPr>
              <a:t>Wissenschaft beeinflusst die Politik</a:t>
            </a:r>
            <a:endParaRPr/>
          </a:p>
          <a:p>
            <a:pPr lvl="1">
              <a:lnSpc>
                <a:spcPct val="100000"/>
              </a:lnSpc>
              <a:buFont typeface="Arial"/>
              <a:buChar char="–"/>
            </a:pPr>
            <a:r>
              <a:rPr lang="de-DE" sz="2800">
                <a:solidFill>
                  <a:srgbClr val="000000"/>
                </a:solidFill>
                <a:latin typeface="Calibri"/>
              </a:rPr>
              <a:t>Entscheidungen aufgrund wissenschaftlicher Erkenntnisse</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2" name="CustomShape 1"/>
          <p:cNvSpPr/>
          <p:nvPr/>
        </p:nvSpPr>
        <p:spPr>
          <a:xfrm>
            <a:off x="327600" y="4005000"/>
            <a:ext cx="8346600" cy="2082240"/>
          </a:xfrm>
          <a:prstGeom prst="rect">
            <a:avLst/>
          </a:prstGeom>
          <a:solidFill>
            <a:srgbClr val="000000"/>
          </a:solidFill>
          <a:ln w="25560">
            <a:solidFill>
              <a:srgbClr val="000000"/>
            </a:solidFill>
            <a:round/>
          </a:ln>
        </p:spPr>
      </p:sp>
      <p:pic>
        <p:nvPicPr>
          <p:cNvPr descr="" id="263" name="Picture 2"/>
          <p:cNvPicPr/>
          <p:nvPr/>
        </p:nvPicPr>
        <p:blipFill>
          <a:blip r:embed="rId1"/>
          <a:stretch>
            <a:fillRect/>
          </a:stretch>
        </p:blipFill>
        <p:spPr>
          <a:xfrm>
            <a:off x="2643120" y="4005000"/>
            <a:ext cx="3715560" cy="2082240"/>
          </a:xfrm>
          <a:prstGeom prst="rect">
            <a:avLst/>
          </a:prstGeom>
        </p:spPr>
      </p:pic>
      <p:sp>
        <p:nvSpPr>
          <p:cNvPr id="264"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Politik (2/2)</a:t>
            </a:r>
            <a:endParaRPr/>
          </a:p>
        </p:txBody>
      </p:sp>
      <p:sp>
        <p:nvSpPr>
          <p:cNvPr id="265" name="TextShape 3"/>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Wie entscheidet die Politik, für was Geld zur Verfügung steht?</a:t>
            </a:r>
            <a:endParaRPr/>
          </a:p>
          <a:p>
            <a:pPr lvl="1">
              <a:lnSpc>
                <a:spcPct val="100000"/>
              </a:lnSpc>
              <a:buFont typeface="Arial"/>
              <a:buChar char="–"/>
            </a:pPr>
            <a:r>
              <a:rPr lang="de-DE" sz="2800">
                <a:solidFill>
                  <a:srgbClr val="000000"/>
                </a:solidFill>
                <a:latin typeface="Calibri"/>
              </a:rPr>
              <a:t>70 Milliarden € für das EU Förderprogramm „Horizon 2020“ </a:t>
            </a:r>
            <a:r>
              <a:rPr lang="de-DE">
                <a:solidFill>
                  <a:srgbClr val="000000"/>
                </a:solidFill>
                <a:latin typeface="Calibri"/>
              </a:rPr>
              <a:t>[BEWI3]</a:t>
            </a:r>
            <a:endParaRPr/>
          </a:p>
          <a:p>
            <a:pPr lvl="1">
              <a:lnSpc>
                <a:spcPct val="100000"/>
              </a:lnSpc>
              <a:buFont typeface="Arial"/>
              <a:buChar char="–"/>
            </a:pPr>
            <a:r>
              <a:rPr lang="de-DE" sz="2800">
                <a:solidFill>
                  <a:srgbClr val="000000"/>
                </a:solidFill>
                <a:latin typeface="Calibri"/>
              </a:rPr>
              <a:t>Zielsetzung</a:t>
            </a:r>
            <a:endParaRPr/>
          </a:p>
        </p:txBody>
      </p:sp>
      <p:sp>
        <p:nvSpPr>
          <p:cNvPr id="266" name="Line 4"/>
          <p:cNvSpPr/>
          <p:nvPr/>
        </p:nvSpPr>
        <p:spPr>
          <a:xfrm>
            <a:off x="327240" y="3717000"/>
            <a:ext cx="8346960" cy="0"/>
          </a:xfrm>
          <a:prstGeom prst="line">
            <a:avLst/>
          </a:prstGeom>
          <a:ln w="38160">
            <a:solidFill>
              <a:srgbClr val="000000"/>
            </a:solidFill>
            <a:round/>
          </a:ln>
        </p:spPr>
      </p:sp>
      <p:sp>
        <p:nvSpPr>
          <p:cNvPr id="267" name="CustomShape 5"/>
          <p:cNvSpPr/>
          <p:nvPr/>
        </p:nvSpPr>
        <p:spPr>
          <a:xfrm>
            <a:off x="327600" y="4005000"/>
            <a:ext cx="8346600" cy="2082240"/>
          </a:xfrm>
          <a:prstGeom prst="rect">
            <a:avLst/>
          </a:prstGeom>
          <a:ln w="25560">
            <a:solidFill>
              <a:srgbClr val="254061"/>
            </a:solidFill>
            <a:round/>
          </a:ln>
        </p:spPr>
      </p:sp>
      <p:sp>
        <p:nvSpPr>
          <p:cNvPr id="268" name="CustomShape 6"/>
          <p:cNvSpPr/>
          <p:nvPr/>
        </p:nvSpPr>
        <p:spPr>
          <a:xfrm>
            <a:off x="7539120" y="5718240"/>
            <a:ext cx="1170360" cy="364680"/>
          </a:xfrm>
          <a:prstGeom prst="rect">
            <a:avLst/>
          </a:prstGeom>
        </p:spPr>
        <p:txBody>
          <a:bodyPr bIns="45000" lIns="90000" rIns="90000" tIns="45000" wrap="none"/>
          <a:p>
            <a:pPr>
              <a:lnSpc>
                <a:spcPct val="100000"/>
              </a:lnSpc>
            </a:pPr>
            <a:r>
              <a:rPr lang="de-DE">
                <a:solidFill>
                  <a:srgbClr val="ffffff"/>
                </a:solidFill>
                <a:latin typeface="Calibri"/>
              </a:rPr>
              <a:t>[BEWIB3]</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9"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Gesellschaft (1/2)</a:t>
            </a:r>
            <a:endParaRPr/>
          </a:p>
        </p:txBody>
      </p:sp>
      <p:sp>
        <p:nvSpPr>
          <p:cNvPr id="270"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Wie beeinflusst die Wissenschaft die Gesellschaft?</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CustomShape 1"/>
          <p:cNvSpPr/>
          <p:nvPr/>
        </p:nvSpPr>
        <p:spPr>
          <a:xfrm>
            <a:off x="327600" y="980640"/>
            <a:ext cx="2876040" cy="5106600"/>
          </a:xfrm>
          <a:prstGeom prst="rect">
            <a:avLst/>
          </a:prstGeom>
          <a:solidFill>
            <a:srgbClr val="ffffff"/>
          </a:solidFill>
        </p:spPr>
      </p:sp>
      <p:pic>
        <p:nvPicPr>
          <p:cNvPr descr="" id="272" name="Picture 2"/>
          <p:cNvPicPr/>
          <p:nvPr/>
        </p:nvPicPr>
        <p:blipFill>
          <a:blip r:embed="rId1"/>
          <a:stretch>
            <a:fillRect/>
          </a:stretch>
        </p:blipFill>
        <p:spPr>
          <a:xfrm>
            <a:off x="324000" y="980640"/>
            <a:ext cx="2876040" cy="5106600"/>
          </a:xfrm>
          <a:prstGeom prst="rect">
            <a:avLst/>
          </a:prstGeom>
        </p:spPr>
      </p:pic>
      <p:sp>
        <p:nvSpPr>
          <p:cNvPr id="273"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Gesellschaft (2/2)</a:t>
            </a:r>
            <a:endParaRPr/>
          </a:p>
        </p:txBody>
      </p:sp>
      <p:sp>
        <p:nvSpPr>
          <p:cNvPr id="274"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Die Wissenschaft beeinflusst die Gesellschaft</a:t>
            </a:r>
            <a:endParaRPr/>
          </a:p>
          <a:p>
            <a:pPr lvl="1">
              <a:lnSpc>
                <a:spcPct val="100000"/>
              </a:lnSpc>
              <a:buFont typeface="Arial"/>
              <a:buChar char="–"/>
            </a:pPr>
            <a:r>
              <a:rPr lang="de-DE" sz="2800">
                <a:solidFill>
                  <a:srgbClr val="000000"/>
                </a:solidFill>
                <a:latin typeface="Calibri"/>
              </a:rPr>
              <a:t>Neue Technologien, …</a:t>
            </a:r>
            <a:endParaRPr/>
          </a:p>
          <a:p>
            <a:pPr>
              <a:lnSpc>
                <a:spcPct val="100000"/>
              </a:lnSpc>
              <a:buFont typeface="Arial"/>
              <a:buChar char="•"/>
            </a:pPr>
            <a:r>
              <a:rPr lang="de-DE" sz="3200">
                <a:solidFill>
                  <a:srgbClr val="000000"/>
                </a:solidFill>
                <a:latin typeface="Calibri"/>
              </a:rPr>
              <a:t>Die Gesellschaft beeinflusst die Wissenschaft</a:t>
            </a:r>
            <a:endParaRPr/>
          </a:p>
          <a:p>
            <a:pPr lvl="1">
              <a:lnSpc>
                <a:spcPct val="100000"/>
              </a:lnSpc>
              <a:buFont typeface="Arial"/>
              <a:buChar char="–"/>
            </a:pPr>
            <a:r>
              <a:rPr lang="de-DE" sz="2800">
                <a:solidFill>
                  <a:srgbClr val="000000"/>
                </a:solidFill>
                <a:latin typeface="Calibri"/>
              </a:rPr>
              <a:t>Einfluss auf die Politik</a:t>
            </a:r>
            <a:endParaRPr/>
          </a:p>
          <a:p>
            <a:pPr lvl="1">
              <a:lnSpc>
                <a:spcPct val="100000"/>
              </a:lnSpc>
              <a:buFont typeface="Arial"/>
              <a:buChar char="–"/>
            </a:pPr>
            <a:r>
              <a:rPr lang="de-DE" sz="2800">
                <a:solidFill>
                  <a:srgbClr val="000000"/>
                </a:solidFill>
                <a:latin typeface="Calibri"/>
              </a:rPr>
              <a:t>Nachfrage</a:t>
            </a:r>
            <a:endParaRPr/>
          </a:p>
          <a:p>
            <a:pPr lvl="1">
              <a:lnSpc>
                <a:spcPct val="100000"/>
              </a:lnSpc>
              <a:buFont typeface="Arial"/>
              <a:buChar char="–"/>
            </a:pPr>
            <a:r>
              <a:rPr lang="de-DE" sz="2800">
                <a:solidFill>
                  <a:srgbClr val="000000"/>
                </a:solidFill>
                <a:latin typeface="Calibri"/>
              </a:rPr>
              <a:t>Zeitliche Beeinflussung</a:t>
            </a:r>
            <a:endParaRPr/>
          </a:p>
          <a:p>
            <a:pPr lvl="1">
              <a:lnSpc>
                <a:spcPct val="100000"/>
              </a:lnSpc>
              <a:buFont typeface="Arial"/>
              <a:buChar char="–"/>
            </a:pPr>
            <a:r>
              <a:rPr lang="de-DE" sz="2800">
                <a:solidFill>
                  <a:srgbClr val="000000"/>
                </a:solidFill>
                <a:latin typeface="Calibri"/>
              </a:rPr>
              <a:t>Nicht staatliche Gelder</a:t>
            </a:r>
            <a:endParaRPr/>
          </a:p>
        </p:txBody>
      </p:sp>
      <p:sp>
        <p:nvSpPr>
          <p:cNvPr id="275" name="CustomShape 4"/>
          <p:cNvSpPr/>
          <p:nvPr/>
        </p:nvSpPr>
        <p:spPr>
          <a:xfrm>
            <a:off x="324000" y="980640"/>
            <a:ext cx="2876040" cy="5106600"/>
          </a:xfrm>
          <a:prstGeom prst="rect">
            <a:avLst/>
          </a:prstGeom>
          <a:ln w="25560">
            <a:solidFill>
              <a:srgbClr val="17375e"/>
            </a:solidFill>
            <a:round/>
          </a:ln>
        </p:spPr>
      </p:sp>
      <p:sp>
        <p:nvSpPr>
          <p:cNvPr id="276" name="CustomShape 5"/>
          <p:cNvSpPr/>
          <p:nvPr/>
        </p:nvSpPr>
        <p:spPr>
          <a:xfrm>
            <a:off x="2081160" y="5697720"/>
            <a:ext cx="1170360" cy="364680"/>
          </a:xfrm>
          <a:prstGeom prst="rect">
            <a:avLst/>
          </a:prstGeom>
        </p:spPr>
        <p:txBody>
          <a:bodyPr bIns="45000" lIns="90000" rIns="90000" tIns="45000" wrap="none"/>
          <a:p>
            <a:pPr>
              <a:lnSpc>
                <a:spcPct val="100000"/>
              </a:lnSpc>
            </a:pPr>
            <a:r>
              <a:rPr lang="de-DE">
                <a:solidFill>
                  <a:srgbClr val="ffffff"/>
                </a:solidFill>
                <a:latin typeface="Calibri"/>
              </a:rPr>
              <a:t>[BEWIB4]</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8"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78"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279" name="CustomShape 1"/>
          <p:cNvSpPr/>
          <p:nvPr/>
        </p:nvSpPr>
        <p:spPr>
          <a:xfrm>
            <a:off x="327600" y="980640"/>
            <a:ext cx="2876040" cy="5106600"/>
          </a:xfrm>
          <a:prstGeom prst="rect">
            <a:avLst/>
          </a:prstGeom>
          <a:solidFill>
            <a:srgbClr val="ffffff"/>
          </a:solidFill>
        </p:spPr>
      </p:sp>
      <p:pic>
        <p:nvPicPr>
          <p:cNvPr descr="" id="280" name="Picture 4"/>
          <p:cNvPicPr/>
          <p:nvPr/>
        </p:nvPicPr>
        <p:blipFill>
          <a:blip r:embed="rId1"/>
          <a:stretch>
            <a:fillRect/>
          </a:stretch>
        </p:blipFill>
        <p:spPr>
          <a:xfrm>
            <a:off x="324000" y="2457720"/>
            <a:ext cx="2853720" cy="2152440"/>
          </a:xfrm>
          <a:prstGeom prst="rect">
            <a:avLst/>
          </a:prstGeom>
        </p:spPr>
      </p:pic>
      <p:sp>
        <p:nvSpPr>
          <p:cNvPr id="281" name="TextShape 2"/>
          <p:cNvSpPr txBox="1"/>
          <p:nvPr/>
        </p:nvSpPr>
        <p:spPr>
          <a:xfrm>
            <a:off x="323640" y="183600"/>
            <a:ext cx="8362800" cy="580680"/>
          </a:xfrm>
          <a:prstGeom prst="rect">
            <a:avLst/>
          </a:prstGeom>
        </p:spPr>
        <p:txBody>
          <a:bodyPr anchor="ctr"/>
          <a:p>
            <a:pPr algn="ctr">
              <a:lnSpc>
                <a:spcPct val="100000"/>
              </a:lnSpc>
            </a:pPr>
            <a:r>
              <a:rPr lang="de-DE" sz="2400">
                <a:solidFill>
                  <a:srgbClr val="000000"/>
                </a:solidFill>
                <a:latin typeface="Calibri"/>
              </a:rPr>
              <a:t>Warum sollte Staat die Wissenschaft schützen und fördern?</a:t>
            </a:r>
            <a:endParaRPr/>
          </a:p>
        </p:txBody>
      </p:sp>
      <p:sp>
        <p:nvSpPr>
          <p:cNvPr id="282"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Entscheidungen werden durch Wissenschaft fundiert</a:t>
            </a:r>
            <a:endParaRPr/>
          </a:p>
          <a:p>
            <a:pPr lvl="1">
              <a:lnSpc>
                <a:spcPct val="100000"/>
              </a:lnSpc>
              <a:buFont typeface="Arial"/>
              <a:buChar char="–"/>
            </a:pPr>
            <a:r>
              <a:rPr lang="de-DE" sz="2400">
                <a:solidFill>
                  <a:srgbClr val="000000"/>
                </a:solidFill>
                <a:latin typeface="Calibri"/>
              </a:rPr>
              <a:t>Legislative</a:t>
            </a:r>
            <a:endParaRPr/>
          </a:p>
          <a:p>
            <a:pPr lvl="2">
              <a:lnSpc>
                <a:spcPct val="100000"/>
              </a:lnSpc>
              <a:buFont typeface="Arial"/>
              <a:buChar char="•"/>
            </a:pPr>
            <a:r>
              <a:rPr lang="de-DE" sz="2000">
                <a:solidFill>
                  <a:srgbClr val="000000"/>
                </a:solidFill>
                <a:latin typeface="Calibri"/>
              </a:rPr>
              <a:t>Rauchverbot</a:t>
            </a:r>
            <a:endParaRPr/>
          </a:p>
          <a:p>
            <a:pPr lvl="1">
              <a:lnSpc>
                <a:spcPct val="100000"/>
              </a:lnSpc>
              <a:buFont typeface="Arial"/>
              <a:buChar char="–"/>
            </a:pPr>
            <a:r>
              <a:rPr lang="de-DE" sz="2400">
                <a:solidFill>
                  <a:srgbClr val="000000"/>
                </a:solidFill>
                <a:latin typeface="Calibri"/>
              </a:rPr>
              <a:t>Exekutive</a:t>
            </a:r>
            <a:endParaRPr/>
          </a:p>
          <a:p>
            <a:pPr lvl="2">
              <a:lnSpc>
                <a:spcPct val="100000"/>
              </a:lnSpc>
              <a:buFont typeface="Arial"/>
              <a:buChar char="•"/>
            </a:pPr>
            <a:r>
              <a:rPr lang="de-DE" sz="2000">
                <a:solidFill>
                  <a:srgbClr val="000000"/>
                </a:solidFill>
                <a:latin typeface="Calibri"/>
              </a:rPr>
              <a:t>Zulassung von Arzneimitteln</a:t>
            </a:r>
            <a:endParaRPr/>
          </a:p>
          <a:p>
            <a:pPr lvl="1">
              <a:lnSpc>
                <a:spcPct val="100000"/>
              </a:lnSpc>
              <a:buFont typeface="Arial"/>
              <a:buChar char="–"/>
            </a:pPr>
            <a:r>
              <a:rPr lang="de-DE" sz="2400">
                <a:solidFill>
                  <a:srgbClr val="000000"/>
                </a:solidFill>
                <a:latin typeface="Calibri"/>
              </a:rPr>
              <a:t>Judikative</a:t>
            </a:r>
            <a:endParaRPr/>
          </a:p>
          <a:p>
            <a:pPr lvl="2">
              <a:lnSpc>
                <a:spcPct val="100000"/>
              </a:lnSpc>
              <a:buFont typeface="Arial"/>
              <a:buChar char="•"/>
            </a:pPr>
            <a:r>
              <a:rPr lang="de-DE" sz="2000">
                <a:solidFill>
                  <a:srgbClr val="000000"/>
                </a:solidFill>
                <a:latin typeface="Calibri"/>
              </a:rPr>
              <a:t>Sachverständigenurteile</a:t>
            </a:r>
            <a:endParaRPr/>
          </a:p>
          <a:p>
            <a:pPr>
              <a:lnSpc>
                <a:spcPct val="100000"/>
              </a:lnSpc>
              <a:buFont typeface="Arial"/>
              <a:buChar char="•"/>
            </a:pPr>
            <a:r>
              <a:rPr lang="de-DE" sz="2800">
                <a:solidFill>
                  <a:srgbClr val="000000"/>
                </a:solidFill>
                <a:latin typeface="Calibri"/>
              </a:rPr>
              <a:t>Wirtschaftlich, technologisch und sozialen Fortschritt</a:t>
            </a:r>
            <a:endParaRPr/>
          </a:p>
          <a:p>
            <a:pPr>
              <a:lnSpc>
                <a:spcPct val="100000"/>
              </a:lnSpc>
            </a:pPr>
            <a:endParaRPr/>
          </a:p>
          <a:p>
            <a:pPr>
              <a:lnSpc>
                <a:spcPct val="100000"/>
              </a:lnSpc>
            </a:pPr>
            <a:endParaRPr/>
          </a:p>
        </p:txBody>
      </p:sp>
      <p:sp>
        <p:nvSpPr>
          <p:cNvPr id="283" name="CustomShape 4"/>
          <p:cNvSpPr/>
          <p:nvPr/>
        </p:nvSpPr>
        <p:spPr>
          <a:xfrm>
            <a:off x="324000" y="980640"/>
            <a:ext cx="2876040" cy="5106600"/>
          </a:xfrm>
          <a:prstGeom prst="rect">
            <a:avLst/>
          </a:prstGeom>
          <a:ln w="25560">
            <a:solidFill>
              <a:srgbClr val="17375e"/>
            </a:solidFill>
            <a:round/>
          </a:ln>
        </p:spPr>
      </p:sp>
      <p:sp>
        <p:nvSpPr>
          <p:cNvPr id="284" name="CustomShape 5"/>
          <p:cNvSpPr/>
          <p:nvPr/>
        </p:nvSpPr>
        <p:spPr>
          <a:xfrm>
            <a:off x="2044800" y="5718240"/>
            <a:ext cx="1234080" cy="364680"/>
          </a:xfrm>
          <a:prstGeom prst="rect">
            <a:avLst/>
          </a:prstGeom>
        </p:spPr>
        <p:txBody>
          <a:bodyPr bIns="45000" lIns="90000" rIns="90000" tIns="45000" wrap="none"/>
          <a:p>
            <a:pPr>
              <a:lnSpc>
                <a:spcPct val="100000"/>
              </a:lnSpc>
            </a:pPr>
            <a:r>
              <a:rPr lang="de-DE">
                <a:solidFill>
                  <a:srgbClr val="000000"/>
                </a:solidFill>
                <a:latin typeface="Calibri"/>
              </a:rPr>
              <a:t>[GERAB1]</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CustomShape 1"/>
          <p:cNvSpPr/>
          <p:nvPr/>
        </p:nvSpPr>
        <p:spPr>
          <a:xfrm>
            <a:off x="327600" y="980640"/>
            <a:ext cx="2876040" cy="5106600"/>
          </a:xfrm>
          <a:prstGeom prst="rect">
            <a:avLst/>
          </a:prstGeom>
          <a:solidFill>
            <a:srgbClr val="ffffff"/>
          </a:solidFill>
        </p:spPr>
      </p:sp>
      <p:sp>
        <p:nvSpPr>
          <p:cNvPr id="286"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Wofür benötigt Wissenschaft den Staat?</a:t>
            </a:r>
            <a:endParaRPr/>
          </a:p>
        </p:txBody>
      </p:sp>
      <p:sp>
        <p:nvSpPr>
          <p:cNvPr id="287"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Staat schafft Rahmenbedingungen</a:t>
            </a:r>
            <a:endParaRPr/>
          </a:p>
          <a:p>
            <a:pPr lvl="1">
              <a:lnSpc>
                <a:spcPct val="100000"/>
              </a:lnSpc>
              <a:buFont typeface="Arial"/>
              <a:buChar char="–"/>
            </a:pPr>
            <a:r>
              <a:rPr lang="de-DE" sz="2400">
                <a:solidFill>
                  <a:srgbClr val="000000"/>
                </a:solidFill>
                <a:latin typeface="Calibri"/>
              </a:rPr>
              <a:t>Rechtsordnung</a:t>
            </a:r>
            <a:endParaRPr/>
          </a:p>
          <a:p>
            <a:pPr lvl="1">
              <a:lnSpc>
                <a:spcPct val="100000"/>
              </a:lnSpc>
              <a:buFont typeface="Arial"/>
              <a:buChar char="–"/>
            </a:pPr>
            <a:r>
              <a:rPr lang="de-DE" sz="2400">
                <a:solidFill>
                  <a:srgbClr val="000000"/>
                </a:solidFill>
                <a:latin typeface="Calibri"/>
              </a:rPr>
              <a:t>Finanzierung</a:t>
            </a:r>
            <a:endParaRPr/>
          </a:p>
          <a:p>
            <a:pPr>
              <a:lnSpc>
                <a:spcPct val="100000"/>
              </a:lnSpc>
            </a:pPr>
            <a:endParaRPr/>
          </a:p>
        </p:txBody>
      </p:sp>
      <p:sp>
        <p:nvSpPr>
          <p:cNvPr id="288" name="CustomShape 4"/>
          <p:cNvSpPr/>
          <p:nvPr/>
        </p:nvSpPr>
        <p:spPr>
          <a:xfrm>
            <a:off x="324000" y="980640"/>
            <a:ext cx="2876040" cy="5106600"/>
          </a:xfrm>
          <a:prstGeom prst="rect">
            <a:avLst/>
          </a:prstGeom>
          <a:ln w="25560">
            <a:solidFill>
              <a:srgbClr val="17375e"/>
            </a:solidFill>
            <a:round/>
          </a:ln>
        </p:spPr>
      </p:sp>
      <p:pic>
        <p:nvPicPr>
          <p:cNvPr descr="" id="289" name="Picture 2"/>
          <p:cNvPicPr/>
          <p:nvPr/>
        </p:nvPicPr>
        <p:blipFill>
          <a:blip r:embed="rId1"/>
          <a:stretch>
            <a:fillRect/>
          </a:stretch>
        </p:blipFill>
        <p:spPr>
          <a:xfrm>
            <a:off x="494280" y="2262600"/>
            <a:ext cx="2542680" cy="2542680"/>
          </a:xfrm>
          <a:prstGeom prst="rect">
            <a:avLst/>
          </a:prstGeom>
        </p:spPr>
      </p:pic>
      <p:sp>
        <p:nvSpPr>
          <p:cNvPr id="290" name="CustomShape 5"/>
          <p:cNvSpPr/>
          <p:nvPr/>
        </p:nvSpPr>
        <p:spPr>
          <a:xfrm>
            <a:off x="2044800" y="5718240"/>
            <a:ext cx="1234080" cy="364680"/>
          </a:xfrm>
          <a:prstGeom prst="rect">
            <a:avLst/>
          </a:prstGeom>
        </p:spPr>
        <p:txBody>
          <a:bodyPr bIns="45000" lIns="90000" rIns="90000" tIns="45000" wrap="none"/>
          <a:p>
            <a:pPr>
              <a:lnSpc>
                <a:spcPct val="100000"/>
              </a:lnSpc>
            </a:pPr>
            <a:r>
              <a:rPr lang="de-DE">
                <a:solidFill>
                  <a:srgbClr val="000000"/>
                </a:solidFill>
                <a:latin typeface="Calibri"/>
              </a:rPr>
              <a:t>[GERAB2]</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CustomShape 1"/>
          <p:cNvSpPr/>
          <p:nvPr/>
        </p:nvSpPr>
        <p:spPr>
          <a:xfrm>
            <a:off x="327600" y="980640"/>
            <a:ext cx="2876040" cy="5106600"/>
          </a:xfrm>
          <a:prstGeom prst="rect">
            <a:avLst/>
          </a:prstGeom>
          <a:solidFill>
            <a:srgbClr val="ffffff"/>
          </a:solidFill>
        </p:spPr>
      </p:sp>
      <p:sp>
        <p:nvSpPr>
          <p:cNvPr id="292"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Forschungsfreiheit in Deutschland (1/2)</a:t>
            </a:r>
            <a:endParaRPr/>
          </a:p>
        </p:txBody>
      </p:sp>
      <p:sp>
        <p:nvSpPr>
          <p:cNvPr id="293"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Ursprung</a:t>
            </a:r>
            <a:endParaRPr/>
          </a:p>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Wissenschaft, Forschung und Lehre sind frei. Die Freiheit der Lehre entbindet nicht von der Treue zur Verfassung.“ [GG Art 5 § 3] </a:t>
            </a:r>
            <a:endParaRPr/>
          </a:p>
          <a:p>
            <a:pPr>
              <a:lnSpc>
                <a:spcPct val="100000"/>
              </a:lnSpc>
              <a:buFont typeface="Arial"/>
              <a:buChar char="•"/>
            </a:pPr>
            <a:r>
              <a:rPr lang="de-DE" sz="2800">
                <a:solidFill>
                  <a:srgbClr val="000000"/>
                </a:solidFill>
                <a:latin typeface="Calibri"/>
              </a:rPr>
              <a:t>Wissenschaft = Forschung und Lehre</a:t>
            </a:r>
            <a:endParaRPr/>
          </a:p>
        </p:txBody>
      </p:sp>
      <p:sp>
        <p:nvSpPr>
          <p:cNvPr id="294" name="CustomShape 4"/>
          <p:cNvSpPr/>
          <p:nvPr/>
        </p:nvSpPr>
        <p:spPr>
          <a:xfrm>
            <a:off x="324000" y="980640"/>
            <a:ext cx="2876040" cy="5106600"/>
          </a:xfrm>
          <a:prstGeom prst="rect">
            <a:avLst/>
          </a:prstGeom>
          <a:ln w="25560">
            <a:solidFill>
              <a:srgbClr val="17375e"/>
            </a:solidFill>
            <a:round/>
          </a:ln>
        </p:spPr>
      </p:sp>
      <p:pic>
        <p:nvPicPr>
          <p:cNvPr descr="" id="295" name="Picture 2"/>
          <p:cNvPicPr/>
          <p:nvPr/>
        </p:nvPicPr>
        <p:blipFill>
          <a:blip r:embed="rId1"/>
          <a:stretch>
            <a:fillRect/>
          </a:stretch>
        </p:blipFill>
        <p:spPr>
          <a:xfrm>
            <a:off x="383400" y="1560960"/>
            <a:ext cx="2757240" cy="3903480"/>
          </a:xfrm>
          <a:prstGeom prst="rect">
            <a:avLst/>
          </a:prstGeom>
        </p:spPr>
      </p:pic>
      <p:sp>
        <p:nvSpPr>
          <p:cNvPr id="296" name="CustomShape 5"/>
          <p:cNvSpPr/>
          <p:nvPr/>
        </p:nvSpPr>
        <p:spPr>
          <a:xfrm>
            <a:off x="2044800" y="5718240"/>
            <a:ext cx="1234080" cy="364680"/>
          </a:xfrm>
          <a:prstGeom prst="rect">
            <a:avLst/>
          </a:prstGeom>
        </p:spPr>
        <p:txBody>
          <a:bodyPr bIns="45000" lIns="90000" rIns="90000" tIns="45000" wrap="none"/>
          <a:p>
            <a:pPr>
              <a:lnSpc>
                <a:spcPct val="100000"/>
              </a:lnSpc>
            </a:pPr>
            <a:r>
              <a:rPr lang="de-DE">
                <a:solidFill>
                  <a:srgbClr val="000000"/>
                </a:solidFill>
                <a:latin typeface="Calibri"/>
              </a:rPr>
              <a:t>[GERAB3]</a:t>
            </a: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Forschungsfreiheit in Deutschland (2/2)</a:t>
            </a:r>
            <a:endParaRPr/>
          </a:p>
        </p:txBody>
      </p:sp>
      <p:sp>
        <p:nvSpPr>
          <p:cNvPr id="298" name="TextShape 2"/>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Wissenschaft, Forschung und Lehre sind frei. Die Freiheit der Lehre entbindet nicht von der Treue zur Verfassung.“ [GG Art 5 § 3] </a:t>
            </a:r>
            <a:endParaRPr/>
          </a:p>
          <a:p>
            <a:pPr>
              <a:lnSpc>
                <a:spcPct val="100000"/>
              </a:lnSpc>
              <a:buFont typeface="Arial"/>
              <a:buChar char="•"/>
            </a:pPr>
            <a:r>
              <a:rPr lang="de-DE" sz="2800">
                <a:solidFill>
                  <a:srgbClr val="000000"/>
                </a:solidFill>
                <a:latin typeface="Calibri"/>
              </a:rPr>
              <a:t>Freie Wahl der Forschungsthemen und Methoden</a:t>
            </a:r>
            <a:endParaRPr/>
          </a:p>
          <a:p>
            <a:pPr>
              <a:lnSpc>
                <a:spcPct val="100000"/>
              </a:lnSpc>
              <a:buFont typeface="Arial"/>
              <a:buChar char="•"/>
            </a:pPr>
            <a:r>
              <a:rPr lang="de-DE" sz="2800">
                <a:solidFill>
                  <a:srgbClr val="000000"/>
                </a:solidFill>
                <a:latin typeface="Calibri"/>
              </a:rPr>
              <a:t>Einschränkung ausschließlich durch andere Grundrechte</a:t>
            </a:r>
            <a:endParaRPr/>
          </a:p>
        </p:txBody>
      </p:sp>
      <p:sp>
        <p:nvSpPr>
          <p:cNvPr id="299" name="CustomShape 3"/>
          <p:cNvSpPr/>
          <p:nvPr/>
        </p:nvSpPr>
        <p:spPr>
          <a:xfrm>
            <a:off x="327600" y="980640"/>
            <a:ext cx="2876040" cy="5106600"/>
          </a:xfrm>
          <a:prstGeom prst="rect">
            <a:avLst/>
          </a:prstGeom>
          <a:solidFill>
            <a:srgbClr val="ffffff"/>
          </a:solidFill>
        </p:spPr>
      </p:sp>
      <p:pic>
        <p:nvPicPr>
          <p:cNvPr descr="" id="300" name="Grafik 9"/>
          <p:cNvPicPr/>
          <p:nvPr/>
        </p:nvPicPr>
        <p:blipFill>
          <a:blip r:embed="rId1"/>
          <a:stretch>
            <a:fillRect/>
          </a:stretch>
        </p:blipFill>
        <p:spPr>
          <a:xfrm>
            <a:off x="324000" y="980640"/>
            <a:ext cx="2876040" cy="5106600"/>
          </a:xfrm>
          <a:prstGeom prst="rect">
            <a:avLst/>
          </a:prstGeom>
        </p:spPr>
      </p:pic>
      <p:sp>
        <p:nvSpPr>
          <p:cNvPr id="301" name="CustomShape 4"/>
          <p:cNvSpPr/>
          <p:nvPr/>
        </p:nvSpPr>
        <p:spPr>
          <a:xfrm>
            <a:off x="324000" y="980640"/>
            <a:ext cx="2876040" cy="5106600"/>
          </a:xfrm>
          <a:prstGeom prst="rect">
            <a:avLst/>
          </a:prstGeom>
          <a:ln w="25560">
            <a:solidFill>
              <a:srgbClr val="17375e"/>
            </a:solidFill>
            <a:round/>
          </a:ln>
        </p:spPr>
      </p:sp>
      <p:sp>
        <p:nvSpPr>
          <p:cNvPr id="302" name="CustomShape 5"/>
          <p:cNvSpPr/>
          <p:nvPr/>
        </p:nvSpPr>
        <p:spPr>
          <a:xfrm>
            <a:off x="2041200" y="5714280"/>
            <a:ext cx="1234080" cy="364680"/>
          </a:xfrm>
          <a:prstGeom prst="rect">
            <a:avLst/>
          </a:prstGeom>
        </p:spPr>
        <p:txBody>
          <a:bodyPr bIns="45000" lIns="90000" rIns="90000" tIns="45000" wrap="none"/>
          <a:p>
            <a:pPr>
              <a:lnSpc>
                <a:spcPct val="100000"/>
              </a:lnSpc>
            </a:pPr>
            <a:r>
              <a:rPr lang="de-DE">
                <a:solidFill>
                  <a:srgbClr val="000000"/>
                </a:solidFill>
                <a:latin typeface="Calibri"/>
              </a:rPr>
              <a:t>[GERAB4]</a:t>
            </a: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3" name="CustomShape 1"/>
          <p:cNvSpPr/>
          <p:nvPr/>
        </p:nvSpPr>
        <p:spPr>
          <a:xfrm>
            <a:off x="327600" y="980640"/>
            <a:ext cx="2876040" cy="5106600"/>
          </a:xfrm>
          <a:prstGeom prst="rect">
            <a:avLst/>
          </a:prstGeom>
          <a:solidFill>
            <a:srgbClr val="ffffff"/>
          </a:solidFill>
        </p:spPr>
      </p:sp>
      <p:pic>
        <p:nvPicPr>
          <p:cNvPr descr="" id="304" name="Picture 4"/>
          <p:cNvPicPr/>
          <p:nvPr/>
        </p:nvPicPr>
        <p:blipFill>
          <a:blip r:embed="rId1"/>
          <a:stretch>
            <a:fillRect/>
          </a:stretch>
        </p:blipFill>
        <p:spPr>
          <a:xfrm>
            <a:off x="340560" y="2580840"/>
            <a:ext cx="2859480" cy="1906200"/>
          </a:xfrm>
          <a:prstGeom prst="rect">
            <a:avLst/>
          </a:prstGeom>
        </p:spPr>
      </p:pic>
      <p:sp>
        <p:nvSpPr>
          <p:cNvPr id="305"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Europa (EU)</a:t>
            </a:r>
            <a:endParaRPr/>
          </a:p>
        </p:txBody>
      </p:sp>
      <p:sp>
        <p:nvSpPr>
          <p:cNvPr id="306"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Forschung sind frei. Die akademische Freiheit wird geachtet.“</a:t>
            </a:r>
            <a:r>
              <a:rPr lang="de-DE" sz="2800">
                <a:solidFill>
                  <a:srgbClr val="000000"/>
                </a:solidFill>
                <a:latin typeface="Calibri"/>
              </a:rPr>
              <a:t>
</a:t>
            </a:r>
            <a:r>
              <a:rPr lang="de-DE" sz="2800">
                <a:solidFill>
                  <a:srgbClr val="000000"/>
                </a:solidFill>
                <a:latin typeface="Calibri"/>
              </a:rPr>
              <a:t>[EU-Menschenrechte-Charta Kapitel II „Freiheiten“ Art. 13]</a:t>
            </a:r>
            <a:endParaRPr/>
          </a:p>
        </p:txBody>
      </p:sp>
      <p:sp>
        <p:nvSpPr>
          <p:cNvPr id="307" name="CustomShape 4"/>
          <p:cNvSpPr/>
          <p:nvPr/>
        </p:nvSpPr>
        <p:spPr>
          <a:xfrm>
            <a:off x="324000" y="980640"/>
            <a:ext cx="2876040" cy="5106600"/>
          </a:xfrm>
          <a:prstGeom prst="rect">
            <a:avLst/>
          </a:prstGeom>
          <a:ln w="25560">
            <a:solidFill>
              <a:srgbClr val="17375e"/>
            </a:solidFill>
            <a:round/>
          </a:ln>
        </p:spPr>
      </p:sp>
      <p:sp>
        <p:nvSpPr>
          <p:cNvPr id="308" name="CustomShape 5"/>
          <p:cNvSpPr/>
          <p:nvPr/>
        </p:nvSpPr>
        <p:spPr>
          <a:xfrm>
            <a:off x="2041200" y="5689440"/>
            <a:ext cx="1234080" cy="364680"/>
          </a:xfrm>
          <a:prstGeom prst="rect">
            <a:avLst/>
          </a:prstGeom>
        </p:spPr>
        <p:txBody>
          <a:bodyPr bIns="45000" lIns="90000" rIns="90000" tIns="45000" wrap="none"/>
          <a:p>
            <a:pPr>
              <a:lnSpc>
                <a:spcPct val="100000"/>
              </a:lnSpc>
            </a:pPr>
            <a:r>
              <a:rPr lang="de-DE">
                <a:solidFill>
                  <a:srgbClr val="000000"/>
                </a:solidFill>
                <a:latin typeface="Calibri"/>
              </a:rPr>
              <a:t>[GERAB5]</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310"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1" name="CustomShape 1"/>
          <p:cNvSpPr/>
          <p:nvPr/>
        </p:nvSpPr>
        <p:spPr>
          <a:xfrm>
            <a:off x="327600" y="980640"/>
            <a:ext cx="2876040" cy="5106600"/>
          </a:xfrm>
          <a:prstGeom prst="rect">
            <a:avLst/>
          </a:prstGeom>
          <a:solidFill>
            <a:srgbClr val="ffffff"/>
          </a:solidFill>
        </p:spPr>
      </p:sp>
      <p:sp>
        <p:nvSpPr>
          <p:cNvPr id="312"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Zivilklausel</a:t>
            </a:r>
            <a:endParaRPr/>
          </a:p>
        </p:txBody>
      </p:sp>
      <p:sp>
        <p:nvSpPr>
          <p:cNvPr id="313"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Selbstverpflichtung von wissenschaftlichen Einrichtungen ausschließlich für zivile Zwecke zu forschen.</a:t>
            </a:r>
            <a:endParaRPr/>
          </a:p>
          <a:p>
            <a:pPr>
              <a:lnSpc>
                <a:spcPct val="100000"/>
              </a:lnSpc>
              <a:buFont typeface="Arial"/>
              <a:buChar char="•"/>
            </a:pPr>
            <a:r>
              <a:rPr lang="de-DE" sz="3200">
                <a:solidFill>
                  <a:srgbClr val="000000"/>
                </a:solidFill>
                <a:latin typeface="Calibri"/>
              </a:rPr>
              <a:t>Die erste Zivilklausel trat 1986 an der Universität Bremen in Kraft.</a:t>
            </a:r>
            <a:endParaRPr/>
          </a:p>
        </p:txBody>
      </p:sp>
      <p:sp>
        <p:nvSpPr>
          <p:cNvPr id="314" name="CustomShape 4"/>
          <p:cNvSpPr/>
          <p:nvPr/>
        </p:nvSpPr>
        <p:spPr>
          <a:xfrm>
            <a:off x="324000" y="980640"/>
            <a:ext cx="2876040" cy="5106600"/>
          </a:xfrm>
          <a:prstGeom prst="rect">
            <a:avLst/>
          </a:prstGeom>
          <a:ln w="25560">
            <a:solidFill>
              <a:srgbClr val="17375e"/>
            </a:solidFill>
            <a:round/>
          </a:ln>
        </p:spPr>
      </p:sp>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Liste mit Hochschulen mit Zivilklausel</a:t>
            </a:r>
            <a:endParaRPr/>
          </a:p>
        </p:txBody>
      </p:sp>
      <p:sp>
        <p:nvSpPr>
          <p:cNvPr id="316"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TU Berlin</a:t>
            </a:r>
            <a:endParaRPr/>
          </a:p>
          <a:p>
            <a:pPr>
              <a:lnSpc>
                <a:spcPct val="100000"/>
              </a:lnSpc>
              <a:buFont typeface="Arial"/>
              <a:buChar char="•"/>
            </a:pPr>
            <a:r>
              <a:rPr lang="de-DE" sz="3200">
                <a:solidFill>
                  <a:srgbClr val="000000"/>
                </a:solidFill>
                <a:latin typeface="Calibri"/>
              </a:rPr>
              <a:t>Uni Bremen</a:t>
            </a:r>
            <a:endParaRPr/>
          </a:p>
          <a:p>
            <a:pPr>
              <a:lnSpc>
                <a:spcPct val="100000"/>
              </a:lnSpc>
              <a:buFont typeface="Arial"/>
              <a:buChar char="•"/>
            </a:pPr>
            <a:r>
              <a:rPr lang="de-DE" sz="3200">
                <a:solidFill>
                  <a:srgbClr val="000000"/>
                </a:solidFill>
                <a:latin typeface="Calibri"/>
              </a:rPr>
              <a:t>Uni Konstanz</a:t>
            </a:r>
            <a:endParaRPr/>
          </a:p>
          <a:p>
            <a:pPr>
              <a:lnSpc>
                <a:spcPct val="100000"/>
              </a:lnSpc>
              <a:buFont typeface="Arial"/>
              <a:buChar char="•"/>
            </a:pPr>
            <a:r>
              <a:rPr lang="de-DE" sz="3200">
                <a:solidFill>
                  <a:srgbClr val="000000"/>
                </a:solidFill>
                <a:latin typeface="Calibri"/>
              </a:rPr>
              <a:t>TU Dortmund</a:t>
            </a:r>
            <a:endParaRPr/>
          </a:p>
          <a:p>
            <a:pPr>
              <a:lnSpc>
                <a:spcPct val="100000"/>
              </a:lnSpc>
              <a:buFont typeface="Arial"/>
              <a:buChar char="•"/>
            </a:pPr>
            <a:r>
              <a:rPr lang="de-DE" sz="3200">
                <a:solidFill>
                  <a:srgbClr val="000000"/>
                </a:solidFill>
                <a:latin typeface="Calibri"/>
              </a:rPr>
              <a:t>Uni Oldenburg</a:t>
            </a:r>
            <a:endParaRPr/>
          </a:p>
          <a:p>
            <a:pPr>
              <a:lnSpc>
                <a:spcPct val="100000"/>
              </a:lnSpc>
              <a:buFont typeface="Arial"/>
              <a:buChar char="•"/>
            </a:pPr>
            <a:r>
              <a:rPr lang="de-DE" sz="3200">
                <a:solidFill>
                  <a:srgbClr val="000000"/>
                </a:solidFill>
                <a:latin typeface="Calibri"/>
              </a:rPr>
              <a:t>TU Ilmenau</a:t>
            </a:r>
            <a:endParaRPr/>
          </a:p>
          <a:p>
            <a:pPr>
              <a:lnSpc>
                <a:spcPct val="100000"/>
              </a:lnSpc>
              <a:buFont typeface="Arial"/>
              <a:buChar char="•"/>
            </a:pPr>
            <a:r>
              <a:rPr lang="de-DE" sz="3200">
                <a:solidFill>
                  <a:srgbClr val="000000"/>
                </a:solidFill>
                <a:latin typeface="Calibri"/>
              </a:rPr>
              <a:t>Uni Tübingen</a:t>
            </a:r>
            <a:endParaRPr/>
          </a:p>
          <a:p>
            <a:pPr>
              <a:lnSpc>
                <a:spcPct val="100000"/>
              </a:lnSpc>
            </a:pPr>
            <a:endParaRPr/>
          </a:p>
          <a:p>
            <a:pPr>
              <a:lnSpc>
                <a:spcPct val="100000"/>
              </a:lnSpc>
              <a:buFont typeface="Arial"/>
              <a:buChar char="•"/>
            </a:pPr>
            <a:r>
              <a:rPr lang="de-DE" sz="3200">
                <a:solidFill>
                  <a:srgbClr val="000000"/>
                </a:solidFill>
                <a:latin typeface="Calibri"/>
              </a:rPr>
              <a:t>Uni Rostock</a:t>
            </a:r>
            <a:endParaRPr/>
          </a:p>
          <a:p>
            <a:pPr>
              <a:lnSpc>
                <a:spcPct val="100000"/>
              </a:lnSpc>
              <a:buFont typeface="Arial"/>
              <a:buChar char="•"/>
            </a:pPr>
            <a:r>
              <a:rPr lang="de-DE" sz="3200">
                <a:solidFill>
                  <a:srgbClr val="000000"/>
                </a:solidFill>
                <a:latin typeface="Calibri"/>
              </a:rPr>
              <a:t>HS Bremen</a:t>
            </a:r>
            <a:endParaRPr/>
          </a:p>
          <a:p>
            <a:pPr>
              <a:lnSpc>
                <a:spcPct val="100000"/>
              </a:lnSpc>
              <a:buFont typeface="Arial"/>
              <a:buChar char="•"/>
            </a:pPr>
            <a:r>
              <a:rPr lang="de-DE" sz="3200">
                <a:solidFill>
                  <a:srgbClr val="000000"/>
                </a:solidFill>
                <a:latin typeface="Calibri"/>
              </a:rPr>
              <a:t>HS Bremerhaven</a:t>
            </a:r>
            <a:endParaRPr/>
          </a:p>
          <a:p>
            <a:pPr>
              <a:lnSpc>
                <a:spcPct val="100000"/>
              </a:lnSpc>
              <a:buFont typeface="Arial"/>
              <a:buChar char="•"/>
            </a:pPr>
            <a:r>
              <a:rPr lang="de-DE" sz="3200">
                <a:solidFill>
                  <a:srgbClr val="000000"/>
                </a:solidFill>
                <a:latin typeface="Calibri"/>
              </a:rPr>
              <a:t>TU Darmstadt</a:t>
            </a:r>
            <a:endParaRPr/>
          </a:p>
          <a:p>
            <a:pPr>
              <a:lnSpc>
                <a:spcPct val="100000"/>
              </a:lnSpc>
              <a:buFont typeface="Arial"/>
              <a:buChar char="•"/>
            </a:pPr>
            <a:r>
              <a:rPr lang="de-DE" sz="3200">
                <a:solidFill>
                  <a:srgbClr val="000000"/>
                </a:solidFill>
                <a:latin typeface="Calibri"/>
              </a:rPr>
              <a:t>Uni Göttingen</a:t>
            </a:r>
            <a:endParaRPr/>
          </a:p>
          <a:p>
            <a:pPr>
              <a:lnSpc>
                <a:spcPct val="100000"/>
              </a:lnSpc>
              <a:buFont typeface="Arial"/>
              <a:buChar char="•"/>
            </a:pPr>
            <a:r>
              <a:rPr lang="de-DE" sz="3200">
                <a:solidFill>
                  <a:srgbClr val="000000"/>
                </a:solidFill>
                <a:latin typeface="Calibri"/>
              </a:rPr>
              <a:t>Uni Frankfurt am Main</a:t>
            </a:r>
            <a:endParaRPr/>
          </a:p>
          <a:p>
            <a:pPr>
              <a:lnSpc>
                <a:spcPct val="100000"/>
              </a:lnSpc>
              <a:buFont typeface="Arial"/>
              <a:buChar char="•"/>
            </a:pPr>
            <a:r>
              <a:rPr lang="de-DE" sz="3200">
                <a:solidFill>
                  <a:srgbClr val="000000"/>
                </a:solidFill>
                <a:latin typeface="Calibri"/>
              </a:rPr>
              <a:t>Uni Münster</a:t>
            </a:r>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Zivilklausel Vorteile / Nachteile</a:t>
            </a:r>
            <a:endParaRPr/>
          </a:p>
        </p:txBody>
      </p:sp>
      <p:sp>
        <p:nvSpPr>
          <p:cNvPr id="318" name="TextShape 2"/>
          <p:cNvSpPr txBox="1"/>
          <p:nvPr/>
        </p:nvSpPr>
        <p:spPr>
          <a:xfrm>
            <a:off x="323640" y="980640"/>
            <a:ext cx="8362800" cy="5040360"/>
          </a:xfrm>
          <a:prstGeom prst="rect">
            <a:avLst/>
          </a:prstGeom>
        </p:spPr>
        <p:txBody>
          <a:bodyPr/>
          <a:p>
            <a:endParaRPr/>
          </a:p>
        </p:txBody>
      </p:sp>
      <p:graphicFrame>
        <p:nvGraphicFramePr>
          <p:cNvPr id="319" name="Table 3"/>
          <p:cNvGraphicFramePr/>
          <p:nvPr/>
        </p:nvGraphicFramePr>
        <p:xfrm>
          <a:off x="323640" y="980640"/>
          <a:ext cx="4176000" cy="4970520"/>
        </p:xfrm>
        <a:graphic>
          <a:graphicData uri="http://schemas.openxmlformats.org/drawingml/2006/table">
            <a:tbl>
              <a:tblPr/>
              <a:tblGrid>
                <a:gridCol w="4176000"/>
              </a:tblGrid>
              <a:tr h="373320">
                <a:tc>
                  <a:txBody>
                    <a:bodyPr wrap="none"/>
                    <a:p>
                      <a:pPr>
                        <a:lnSpc>
                          <a:spcPct val="100000"/>
                        </a:lnSpc>
                      </a:pPr>
                      <a:r>
                        <a:rPr b="1" lang="de-DE" sz="1650">
                          <a:solidFill>
                            <a:srgbClr val="ffffff"/>
                          </a:solidFill>
                          <a:latin typeface="Calibri"/>
                        </a:rPr>
                        <a:t>Vorteile</a:t>
                      </a:r>
                      <a:endParaRPr/>
                    </a:p>
                  </a:txBody>
                  <a:tcPr/>
                </a:tc>
              </a:tr>
              <a:tr h="797400">
                <a:tc>
                  <a:txBody>
                    <a:bodyPr wrap="none"/>
                    <a:p>
                      <a:pPr>
                        <a:lnSpc>
                          <a:spcPct val="100000"/>
                        </a:lnSpc>
                      </a:pPr>
                      <a:r>
                        <a:rPr lang="de-DE" sz="1650">
                          <a:solidFill>
                            <a:srgbClr val="000000"/>
                          </a:solidFill>
                          <a:latin typeface="Calibri"/>
                        </a:rPr>
                        <a:t>Der Zwei-plus-Vier-Vertrag besagt,</a:t>
                      </a:r>
                      <a:endParaRPr/>
                    </a:p>
                    <a:p>
                      <a:pPr>
                        <a:lnSpc>
                          <a:spcPct val="100000"/>
                        </a:lnSpc>
                      </a:pPr>
                      <a:r>
                        <a:rPr lang="de-DE" sz="1650">
                          <a:solidFill>
                            <a:srgbClr val="000000"/>
                          </a:solidFill>
                          <a:latin typeface="Calibri"/>
                        </a:rPr>
                        <a:t>„</a:t>
                      </a:r>
                      <a:r>
                        <a:rPr lang="de-DE" sz="1650">
                          <a:solidFill>
                            <a:srgbClr val="000000"/>
                          </a:solidFill>
                          <a:latin typeface="Calibri"/>
                        </a:rPr>
                        <a:t>dass von deutschem Boden nur Frieden ausgehen wird.“</a:t>
                      </a:r>
                      <a:endParaRPr/>
                    </a:p>
                  </a:txBody>
                  <a:tcPr/>
                </a:tc>
              </a:tr>
              <a:tr h="797400">
                <a:tc>
                  <a:txBody>
                    <a:bodyPr wrap="none"/>
                    <a:p>
                      <a:pPr>
                        <a:lnSpc>
                          <a:spcPct val="100000"/>
                        </a:lnSpc>
                      </a:pPr>
                      <a:r>
                        <a:rPr lang="de-DE" sz="1650">
                          <a:solidFill>
                            <a:srgbClr val="000000"/>
                          </a:solidFill>
                          <a:latin typeface="Calibri"/>
                        </a:rPr>
                        <a:t>Universitäten könnten Teil der Kriegsmaschinerie werden bzw. sind es schon.</a:t>
                      </a:r>
                      <a:endParaRPr/>
                    </a:p>
                  </a:txBody>
                  <a:tcPr/>
                </a:tc>
              </a:tr>
              <a:tr h="797400">
                <a:tc>
                  <a:txBody>
                    <a:bodyPr wrap="none"/>
                    <a:p>
                      <a:pPr>
                        <a:lnSpc>
                          <a:spcPct val="100000"/>
                        </a:lnSpc>
                      </a:pPr>
                      <a:r>
                        <a:rPr lang="de-DE" sz="1650">
                          <a:solidFill>
                            <a:srgbClr val="000000"/>
                          </a:solidFill>
                          <a:latin typeface="Calibri"/>
                        </a:rPr>
                        <a:t>Auch ohne Zivilklausel ist die Wissenschaft nicht frei und wird von den Interessen der Industrie gelenkt.</a:t>
                      </a:r>
                      <a:endParaRPr/>
                    </a:p>
                  </a:txBody>
                  <a:tcPr/>
                </a:tc>
              </a:tr>
              <a:tr h="562320">
                <a:tc>
                  <a:txBody>
                    <a:bodyPr wrap="none"/>
                    <a:p>
                      <a:pPr>
                        <a:lnSpc>
                          <a:spcPct val="100000"/>
                        </a:lnSpc>
                      </a:pPr>
                      <a:r>
                        <a:rPr lang="de-DE" sz="1650">
                          <a:solidFill>
                            <a:srgbClr val="000000"/>
                          </a:solidFill>
                          <a:latin typeface="Calibri"/>
                        </a:rPr>
                        <a:t>Wissenschaft hat das Potenzial, großen Schaden anzurichten. (Atombombe)</a:t>
                      </a:r>
                      <a:endParaRPr/>
                    </a:p>
                  </a:txBody>
                  <a:tcPr/>
                </a:tc>
              </a:tr>
              <a:tr h="1267560">
                <a:tc>
                  <a:txBody>
                    <a:bodyPr wrap="none"/>
                    <a:p>
                      <a:pPr>
                        <a:lnSpc>
                          <a:spcPct val="100000"/>
                        </a:lnSpc>
                      </a:pPr>
                      <a:r>
                        <a:rPr lang="de-DE" sz="1650">
                          <a:solidFill>
                            <a:srgbClr val="000000"/>
                          </a:solidFill>
                          <a:latin typeface="Calibri"/>
                        </a:rPr>
                        <a:t>Die Zivilklausel ist „ein Merkmal der Universität, das man auch nach außen tragen kann. „BAECK, “Uni Bremen gegen Rüstungsforschung Zivilklausel bleibt - OHB kommt"</a:t>
                      </a:r>
                      <a:endParaRPr/>
                    </a:p>
                  </a:txBody>
                  <a:tcPr/>
                </a:tc>
              </a:tr>
              <a:tr h="375120">
                <a:tc>
                  <a:txBody>
                    <a:bodyPr wrap="none"/>
                    <a:p>
                      <a:pPr>
                        <a:lnSpc>
                          <a:spcPct val="100000"/>
                        </a:lnSpc>
                      </a:pPr>
                      <a:r>
                        <a:rPr lang="de-DE" sz="1650">
                          <a:solidFill>
                            <a:srgbClr val="000000"/>
                          </a:solidFill>
                          <a:latin typeface="Calibri"/>
                        </a:rPr>
                        <a:t>…</a:t>
                      </a:r>
                      <a:endParaRPr/>
                    </a:p>
                  </a:txBody>
                  <a:tcPr/>
                </a:tc>
              </a:tr>
            </a:tbl>
          </a:graphicData>
        </a:graphic>
      </p:graphicFrame>
      <p:graphicFrame>
        <p:nvGraphicFramePr>
          <p:cNvPr id="320" name="Table 4"/>
          <p:cNvGraphicFramePr/>
          <p:nvPr/>
        </p:nvGraphicFramePr>
        <p:xfrm>
          <a:off x="4644000" y="980640"/>
          <a:ext cx="4079520" cy="3621600"/>
        </p:xfrm>
        <a:graphic>
          <a:graphicData uri="http://schemas.openxmlformats.org/drawingml/2006/table">
            <a:tbl>
              <a:tblPr/>
              <a:tblGrid>
                <a:gridCol w="4079520"/>
              </a:tblGrid>
              <a:tr h="389880">
                <a:tc>
                  <a:txBody>
                    <a:bodyPr wrap="none"/>
                    <a:p>
                      <a:pPr>
                        <a:lnSpc>
                          <a:spcPct val="100000"/>
                        </a:lnSpc>
                      </a:pPr>
                      <a:r>
                        <a:rPr b="1" lang="de-DE" sz="1650">
                          <a:solidFill>
                            <a:srgbClr val="ffffff"/>
                          </a:solidFill>
                          <a:latin typeface="Calibri"/>
                        </a:rPr>
                        <a:t>Nachteile</a:t>
                      </a:r>
                      <a:endParaRPr/>
                    </a:p>
                  </a:txBody>
                  <a:tcPr/>
                </a:tc>
              </a:tr>
              <a:tr h="1078200">
                <a:tc>
                  <a:txBody>
                    <a:bodyPr wrap="none"/>
                    <a:p>
                      <a:pPr>
                        <a:lnSpc>
                          <a:spcPct val="100000"/>
                        </a:lnSpc>
                      </a:pPr>
                      <a:r>
                        <a:rPr lang="de-DE" sz="1650">
                          <a:solidFill>
                            <a:srgbClr val="000000"/>
                          </a:solidFill>
                          <a:latin typeface="Calibri"/>
                        </a:rPr>
                        <a:t>Einige Klauseln verstoßen gegen die im Grundgesetz garantierte Freiheit von Forschung und Lehre. Krause, „Verklausulierter Frieden“</a:t>
                      </a:r>
                      <a:endParaRPr/>
                    </a:p>
                  </a:txBody>
                  <a:tcPr/>
                </a:tc>
              </a:tr>
              <a:tr h="587520">
                <a:tc>
                  <a:txBody>
                    <a:bodyPr wrap="none"/>
                    <a:p>
                      <a:pPr>
                        <a:lnSpc>
                          <a:spcPct val="100000"/>
                        </a:lnSpc>
                      </a:pPr>
                      <a:r>
                        <a:rPr lang="de-DE" sz="1650">
                          <a:solidFill>
                            <a:srgbClr val="000000"/>
                          </a:solidFill>
                          <a:latin typeface="Calibri"/>
                        </a:rPr>
                        <a:t>Eine Zivilklausel ist Realitätsfern. (Dual Use ist nicht zu vermeiden)</a:t>
                      </a:r>
                      <a:endParaRPr/>
                    </a:p>
                  </a:txBody>
                  <a:tcPr/>
                </a:tc>
              </a:tr>
              <a:tr h="587520">
                <a:tc>
                  <a:txBody>
                    <a:bodyPr wrap="none"/>
                    <a:p>
                      <a:pPr>
                        <a:lnSpc>
                          <a:spcPct val="100000"/>
                        </a:lnSpc>
                      </a:pPr>
                      <a:r>
                        <a:rPr lang="de-DE" sz="1650">
                          <a:solidFill>
                            <a:srgbClr val="000000"/>
                          </a:solidFill>
                          <a:latin typeface="Calibri"/>
                        </a:rPr>
                        <a:t>Militärforschung hat immer wieder großen Nutzen für die Zivilnutzung erbracht.</a:t>
                      </a:r>
                      <a:endParaRPr/>
                    </a:p>
                  </a:txBody>
                  <a:tcPr/>
                </a:tc>
              </a:tr>
              <a:tr h="587520">
                <a:tc>
                  <a:txBody>
                    <a:bodyPr wrap="none"/>
                    <a:p>
                      <a:pPr>
                        <a:lnSpc>
                          <a:spcPct val="100000"/>
                        </a:lnSpc>
                      </a:pPr>
                      <a:r>
                        <a:rPr lang="de-DE" sz="1650">
                          <a:solidFill>
                            <a:srgbClr val="000000"/>
                          </a:solidFill>
                          <a:latin typeface="Calibri"/>
                        </a:rPr>
                        <a:t>Eine Zivilklausel schreckt mögliche private Investoren ab.</a:t>
                      </a:r>
                      <a:endParaRPr/>
                    </a:p>
                  </a:txBody>
                  <a:tcPr/>
                </a:tc>
              </a:tr>
              <a:tr h="390960">
                <a:tc>
                  <a:txBody>
                    <a:bodyPr wrap="none"/>
                    <a:p>
                      <a:pPr>
                        <a:lnSpc>
                          <a:spcPct val="100000"/>
                        </a:lnSpc>
                      </a:pPr>
                      <a:r>
                        <a:rPr lang="de-DE" sz="1650">
                          <a:solidFill>
                            <a:srgbClr val="000000"/>
                          </a:solidFill>
                          <a:latin typeface="Calibri"/>
                        </a:rPr>
                        <a:t>…</a:t>
                      </a:r>
                      <a:endParaRPr/>
                    </a:p>
                  </a:txBody>
                  <a:tcPr/>
                </a:tc>
              </a:tr>
            </a:tbl>
          </a:graphicData>
        </a:graphic>
      </p:graphicFrame>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9" name="Picture 2"/>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Situation an der Universität Bremen</a:t>
            </a:r>
            <a:endParaRPr/>
          </a:p>
        </p:txBody>
      </p:sp>
      <p:sp>
        <p:nvSpPr>
          <p:cNvPr id="322" name="TextShape 2"/>
          <p:cNvSpPr txBox="1"/>
          <p:nvPr/>
        </p:nvSpPr>
        <p:spPr>
          <a:xfrm>
            <a:off x="323640" y="980640"/>
            <a:ext cx="8362800" cy="5040360"/>
          </a:xfrm>
          <a:prstGeom prst="rect">
            <a:avLst/>
          </a:prstGeom>
        </p:spPr>
        <p:txBody>
          <a:bodyPr/>
          <a:p>
            <a:endParaRPr/>
          </a:p>
        </p:txBody>
      </p:sp>
      <p:pic>
        <p:nvPicPr>
          <p:cNvPr descr="" id="323" name="Picture 2"/>
          <p:cNvPicPr/>
          <p:nvPr/>
        </p:nvPicPr>
        <p:blipFill>
          <a:blip r:embed="rId1"/>
          <a:stretch>
            <a:fillRect/>
          </a:stretch>
        </p:blipFill>
        <p:spPr>
          <a:xfrm>
            <a:off x="467640" y="980640"/>
            <a:ext cx="8105760" cy="5043600"/>
          </a:xfrm>
          <a:prstGeom prst="rect">
            <a:avLst/>
          </a:prstGeom>
          <a:ln w="19080">
            <a:solidFill>
              <a:srgbClr val="000000"/>
            </a:solidFill>
            <a:miter/>
          </a:ln>
        </p:spPr>
      </p:pic>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325"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a6a6a6"/>
                </a:solidFill>
                <a:latin typeface="Calibri"/>
              </a:rPr>
              <a:t>Selbsteinschränkung der Universitäten </a:t>
            </a:r>
            <a:r>
              <a:rPr lang="de-DE" sz="3200">
                <a:solidFill>
                  <a:srgbClr val="a6a6a6"/>
                </a:solidFill>
                <a:latin typeface="Calibri"/>
              </a:rPr>
              <a:t>
</a:t>
            </a:r>
            <a:r>
              <a:rPr lang="de-DE" sz="2000">
                <a:solidFill>
                  <a:srgbClr val="a6a6a6"/>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Unternehmensforschung</a:t>
            </a:r>
            <a:endParaRPr/>
          </a:p>
        </p:txBody>
      </p:sp>
      <p:sp>
        <p:nvSpPr>
          <p:cNvPr id="327"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Meist zum eigenen Wohl.</a:t>
            </a:r>
            <a:endParaRPr/>
          </a:p>
          <a:p>
            <a:pPr>
              <a:lnSpc>
                <a:spcPct val="100000"/>
              </a:lnSpc>
              <a:buFont typeface="Arial"/>
              <a:buChar char="•"/>
            </a:pPr>
            <a:r>
              <a:rPr lang="de-DE" sz="3200">
                <a:solidFill>
                  <a:srgbClr val="000000"/>
                </a:solidFill>
                <a:latin typeface="Calibri"/>
              </a:rPr>
              <a:t>Ziel und Gewinnorientiert.</a:t>
            </a:r>
            <a:endParaRPr/>
          </a:p>
          <a:p>
            <a:pPr>
              <a:lnSpc>
                <a:spcPct val="100000"/>
              </a:lnSpc>
              <a:buFont typeface="Arial"/>
              <a:buChar char="•"/>
            </a:pPr>
            <a:r>
              <a:rPr lang="de-DE" sz="3200">
                <a:solidFill>
                  <a:srgbClr val="000000"/>
                </a:solidFill>
                <a:latin typeface="Calibri"/>
              </a:rPr>
              <a:t>Forschungsergebnisse werden oft nicht der Allgemeinheit freigegeben sondern rechtlich geschützt.</a:t>
            </a:r>
            <a:endParaRPr/>
          </a:p>
          <a:p>
            <a:pPr>
              <a:lnSpc>
                <a:spcPct val="100000"/>
              </a:lnSpc>
              <a:buFont typeface="Arial"/>
              <a:buChar char="•"/>
            </a:pPr>
            <a:r>
              <a:rPr lang="de-DE" sz="3200">
                <a:solidFill>
                  <a:srgbClr val="000000"/>
                </a:solidFill>
                <a:latin typeface="Calibri"/>
              </a:rPr>
              <a:t>Ungewollte Forschungsergebnisse werden oft verworfen.</a:t>
            </a:r>
            <a:endParaRPr/>
          </a:p>
          <a:p>
            <a:pPr>
              <a:lnSpc>
                <a:spcPct val="100000"/>
              </a:lnSpc>
              <a:buFont typeface="Arial"/>
              <a:buChar char="•"/>
            </a:pPr>
            <a:r>
              <a:rPr lang="de-DE" sz="3200">
                <a:solidFill>
                  <a:srgbClr val="000000"/>
                </a:solidFill>
                <a:latin typeface="Calibri"/>
              </a:rPr>
              <a:t>Forschung wird entweder von dritten beauftragt oder das Unternehmen forscht um neue Gewinnmöglichkeiten zu bekommen.</a:t>
            </a: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8" name="Picture 2"/>
          <p:cNvPicPr/>
          <p:nvPr/>
        </p:nvPicPr>
        <p:blipFill>
          <a:blip r:embed="rId1"/>
          <a:stretch>
            <a:fillRect/>
          </a:stretch>
        </p:blipFill>
        <p:spPr>
          <a:xfrm>
            <a:off x="344160" y="3503520"/>
            <a:ext cx="8330040" cy="2574720"/>
          </a:xfrm>
          <a:prstGeom prst="rect">
            <a:avLst/>
          </a:prstGeom>
        </p:spPr>
      </p:pic>
      <p:sp>
        <p:nvSpPr>
          <p:cNvPr id="329"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Hochschulforschung</a:t>
            </a:r>
            <a:endParaRPr/>
          </a:p>
        </p:txBody>
      </p:sp>
      <p:sp>
        <p:nvSpPr>
          <p:cNvPr id="330" name="TextShape 2"/>
          <p:cNvSpPr txBox="1"/>
          <p:nvPr/>
        </p:nvSpPr>
        <p:spPr>
          <a:xfrm>
            <a:off x="327600" y="980640"/>
            <a:ext cx="8358840" cy="1753200"/>
          </a:xfrm>
          <a:prstGeom prst="rect">
            <a:avLst/>
          </a:prstGeom>
        </p:spPr>
        <p:txBody>
          <a:bodyPr/>
          <a:p>
            <a:pPr>
              <a:lnSpc>
                <a:spcPct val="100000"/>
              </a:lnSpc>
              <a:buFont typeface="Arial"/>
              <a:buChar char="•"/>
            </a:pPr>
            <a:r>
              <a:rPr lang="de-DE" sz="3200">
                <a:solidFill>
                  <a:srgbClr val="000000"/>
                </a:solidFill>
                <a:latin typeface="Calibri"/>
              </a:rPr>
              <a:t>Erstmittelfinanzierung</a:t>
            </a:r>
            <a:endParaRPr/>
          </a:p>
          <a:p>
            <a:pPr lvl="1">
              <a:lnSpc>
                <a:spcPct val="100000"/>
              </a:lnSpc>
              <a:buFont typeface="Arial"/>
              <a:buChar char="–"/>
            </a:pPr>
            <a:r>
              <a:rPr lang="de-DE" sz="2400">
                <a:solidFill>
                  <a:srgbClr val="000000"/>
                </a:solidFill>
                <a:latin typeface="Calibri"/>
              </a:rPr>
              <a:t>Etat vom zuständigen Ministerium</a:t>
            </a:r>
            <a:endParaRPr/>
          </a:p>
          <a:p>
            <a:pPr>
              <a:lnSpc>
                <a:spcPct val="100000"/>
              </a:lnSpc>
              <a:buFont typeface="Arial"/>
              <a:buChar char="•"/>
            </a:pPr>
            <a:r>
              <a:rPr lang="de-DE" sz="3200">
                <a:solidFill>
                  <a:srgbClr val="000000"/>
                </a:solidFill>
                <a:latin typeface="Calibri"/>
              </a:rPr>
              <a:t>Drittmittelfinanzierung</a:t>
            </a:r>
            <a:endParaRPr/>
          </a:p>
        </p:txBody>
      </p:sp>
      <p:sp>
        <p:nvSpPr>
          <p:cNvPr id="331" name="Line 3"/>
          <p:cNvSpPr/>
          <p:nvPr/>
        </p:nvSpPr>
        <p:spPr>
          <a:xfrm>
            <a:off x="327240" y="2734200"/>
            <a:ext cx="8346960" cy="0"/>
          </a:xfrm>
          <a:prstGeom prst="line">
            <a:avLst/>
          </a:prstGeom>
          <a:ln w="38160">
            <a:solidFill>
              <a:srgbClr val="000000"/>
            </a:solidFill>
            <a:round/>
          </a:ln>
        </p:spPr>
      </p:sp>
      <p:sp>
        <p:nvSpPr>
          <p:cNvPr id="332" name="CustomShape 4"/>
          <p:cNvSpPr/>
          <p:nvPr/>
        </p:nvSpPr>
        <p:spPr>
          <a:xfrm>
            <a:off x="327600" y="2997000"/>
            <a:ext cx="8346600" cy="3090240"/>
          </a:xfrm>
          <a:prstGeom prst="rect">
            <a:avLst/>
          </a:prstGeom>
          <a:ln w="25560">
            <a:solidFill>
              <a:srgbClr val="254061"/>
            </a:solidFill>
            <a:round/>
          </a:ln>
        </p:spPr>
      </p:sp>
      <p:sp>
        <p:nvSpPr>
          <p:cNvPr id="333" name="CustomShape 5"/>
          <p:cNvSpPr/>
          <p:nvPr/>
        </p:nvSpPr>
        <p:spPr>
          <a:xfrm>
            <a:off x="7538400" y="5709600"/>
            <a:ext cx="1132200" cy="364680"/>
          </a:xfrm>
          <a:prstGeom prst="rect">
            <a:avLst/>
          </a:prstGeom>
        </p:spPr>
        <p:txBody>
          <a:bodyPr bIns="45000" lIns="90000" rIns="90000" tIns="45000" wrap="none"/>
          <a:p>
            <a:pPr>
              <a:lnSpc>
                <a:spcPct val="100000"/>
              </a:lnSpc>
            </a:pPr>
            <a:r>
              <a:rPr lang="de-DE">
                <a:solidFill>
                  <a:srgbClr val="000000"/>
                </a:solidFill>
                <a:latin typeface="Calibri"/>
              </a:rPr>
              <a:t>[FIHOB1]</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4" name="Picture 2"/>
          <p:cNvPicPr/>
          <p:nvPr/>
        </p:nvPicPr>
        <p:blipFill>
          <a:blip r:embed="rId1"/>
          <a:stretch>
            <a:fillRect/>
          </a:stretch>
        </p:blipFill>
        <p:spPr>
          <a:xfrm>
            <a:off x="344160" y="3503520"/>
            <a:ext cx="8330040" cy="2574720"/>
          </a:xfrm>
          <a:prstGeom prst="rect">
            <a:avLst/>
          </a:prstGeom>
        </p:spPr>
      </p:pic>
      <p:sp>
        <p:nvSpPr>
          <p:cNvPr id="335"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Drittmittel</a:t>
            </a:r>
            <a:endParaRPr/>
          </a:p>
        </p:txBody>
      </p:sp>
      <p:sp>
        <p:nvSpPr>
          <p:cNvPr id="336" name="TextShape 2"/>
          <p:cNvSpPr txBox="1"/>
          <p:nvPr/>
        </p:nvSpPr>
        <p:spPr>
          <a:xfrm>
            <a:off x="327600" y="980640"/>
            <a:ext cx="8358840" cy="1753200"/>
          </a:xfrm>
          <a:prstGeom prst="rect">
            <a:avLst/>
          </a:prstGeom>
        </p:spPr>
        <p:txBody>
          <a:bodyPr/>
          <a:p>
            <a:pPr>
              <a:lnSpc>
                <a:spcPct val="100000"/>
              </a:lnSpc>
              <a:buFont typeface="Arial"/>
              <a:buChar char="•"/>
            </a:pPr>
            <a:r>
              <a:rPr lang="de-DE" sz="3200">
                <a:solidFill>
                  <a:srgbClr val="000000"/>
                </a:solidFill>
                <a:latin typeface="Calibri"/>
              </a:rPr>
              <a:t>Finanzierung durch Außenstehende</a:t>
            </a:r>
            <a:endParaRPr/>
          </a:p>
          <a:p>
            <a:pPr>
              <a:lnSpc>
                <a:spcPct val="100000"/>
              </a:lnSpc>
              <a:buFont typeface="Arial"/>
              <a:buChar char="•"/>
            </a:pPr>
            <a:r>
              <a:rPr lang="de-DE" sz="3200">
                <a:solidFill>
                  <a:srgbClr val="000000"/>
                </a:solidFill>
                <a:latin typeface="Calibri"/>
              </a:rPr>
              <a:t>Privat/Wirtschaft</a:t>
            </a:r>
            <a:endParaRPr/>
          </a:p>
          <a:p>
            <a:pPr>
              <a:lnSpc>
                <a:spcPct val="100000"/>
              </a:lnSpc>
              <a:buFont typeface="Arial"/>
              <a:buChar char="•"/>
            </a:pPr>
            <a:r>
              <a:rPr lang="de-DE" sz="3200">
                <a:solidFill>
                  <a:srgbClr val="000000"/>
                </a:solidFill>
                <a:latin typeface="Calibri"/>
              </a:rPr>
              <a:t>öffentliche Forschungsförderung (DFG)</a:t>
            </a:r>
            <a:endParaRPr/>
          </a:p>
        </p:txBody>
      </p:sp>
      <p:sp>
        <p:nvSpPr>
          <p:cNvPr id="337" name="Line 3"/>
          <p:cNvSpPr/>
          <p:nvPr/>
        </p:nvSpPr>
        <p:spPr>
          <a:xfrm>
            <a:off x="327240" y="2996640"/>
            <a:ext cx="8346960" cy="0"/>
          </a:xfrm>
          <a:prstGeom prst="line">
            <a:avLst/>
          </a:prstGeom>
          <a:ln w="38160">
            <a:solidFill>
              <a:srgbClr val="000000"/>
            </a:solidFill>
            <a:round/>
          </a:ln>
        </p:spPr>
      </p:sp>
      <p:sp>
        <p:nvSpPr>
          <p:cNvPr id="338" name="CustomShape 4"/>
          <p:cNvSpPr/>
          <p:nvPr/>
        </p:nvSpPr>
        <p:spPr>
          <a:xfrm>
            <a:off x="327600" y="3429000"/>
            <a:ext cx="8346600" cy="2658240"/>
          </a:xfrm>
          <a:prstGeom prst="rect">
            <a:avLst/>
          </a:prstGeom>
          <a:ln w="25560">
            <a:solidFill>
              <a:srgbClr val="254061"/>
            </a:solidFill>
            <a:round/>
          </a:ln>
        </p:spPr>
      </p:sp>
      <p:sp>
        <p:nvSpPr>
          <p:cNvPr id="339" name="CustomShape 5"/>
          <p:cNvSpPr/>
          <p:nvPr/>
        </p:nvSpPr>
        <p:spPr>
          <a:xfrm>
            <a:off x="7538400" y="5709600"/>
            <a:ext cx="1132200" cy="364680"/>
          </a:xfrm>
          <a:prstGeom prst="rect">
            <a:avLst/>
          </a:prstGeom>
        </p:spPr>
        <p:txBody>
          <a:bodyPr bIns="45000" lIns="90000" rIns="90000" tIns="45000" wrap="none"/>
          <a:p>
            <a:pPr>
              <a:lnSpc>
                <a:spcPct val="100000"/>
              </a:lnSpc>
            </a:pPr>
            <a:r>
              <a:rPr lang="de-DE">
                <a:solidFill>
                  <a:srgbClr val="000000"/>
                </a:solidFill>
                <a:latin typeface="Calibri"/>
              </a:rPr>
              <a:t>[FIHOB1]</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Drittmittel Vorteile / Nachteile</a:t>
            </a:r>
            <a:endParaRPr/>
          </a:p>
        </p:txBody>
      </p:sp>
      <p:sp>
        <p:nvSpPr>
          <p:cNvPr id="341" name="TextShape 2"/>
          <p:cNvSpPr txBox="1"/>
          <p:nvPr/>
        </p:nvSpPr>
        <p:spPr>
          <a:xfrm>
            <a:off x="323640" y="980640"/>
            <a:ext cx="8362800" cy="5040360"/>
          </a:xfrm>
          <a:prstGeom prst="rect">
            <a:avLst/>
          </a:prstGeom>
        </p:spPr>
        <p:txBody>
          <a:bodyPr/>
          <a:p>
            <a:pPr>
              <a:lnSpc>
                <a:spcPct val="100000"/>
              </a:lnSpc>
              <a:buFont typeface="Calibri"/>
              <a:buChar char="+"/>
            </a:pPr>
            <a:r>
              <a:rPr lang="de-DE" sz="3200">
                <a:solidFill>
                  <a:srgbClr val="77933c"/>
                </a:solidFill>
                <a:latin typeface="Calibri"/>
              </a:rPr>
              <a:t>Knappe Kassen werden entlastet</a:t>
            </a:r>
            <a:endParaRPr/>
          </a:p>
          <a:p>
            <a:pPr>
              <a:lnSpc>
                <a:spcPct val="100000"/>
              </a:lnSpc>
              <a:buFont typeface="Calibri"/>
              <a:buChar char="+"/>
            </a:pPr>
            <a:r>
              <a:rPr lang="de-DE" sz="3200">
                <a:solidFill>
                  <a:srgbClr val="77933c"/>
                </a:solidFill>
                <a:latin typeface="Calibri"/>
              </a:rPr>
              <a:t>Ressourcen entscheiden oft über Erfolg von Forschungen</a:t>
            </a:r>
            <a:endParaRPr/>
          </a:p>
          <a:p>
            <a:pPr>
              <a:lnSpc>
                <a:spcPct val="100000"/>
              </a:lnSpc>
            </a:pPr>
            <a:endParaRPr/>
          </a:p>
          <a:p>
            <a:pPr>
              <a:lnSpc>
                <a:spcPct val="100000"/>
              </a:lnSpc>
              <a:buFont typeface="Calibri"/>
              <a:buChar char="-"/>
            </a:pPr>
            <a:r>
              <a:rPr lang="de-DE" sz="3200">
                <a:solidFill>
                  <a:srgbClr val="c00000"/>
                </a:solidFill>
                <a:latin typeface="Calibri"/>
              </a:rPr>
              <a:t>Forschung evtl. nicht mehr unabhängig</a:t>
            </a:r>
            <a:endParaRPr/>
          </a:p>
          <a:p>
            <a:pPr>
              <a:lnSpc>
                <a:spcPct val="100000"/>
              </a:lnSpc>
              <a:buFont typeface="Calibri"/>
              <a:buChar char="-"/>
            </a:pPr>
            <a:r>
              <a:rPr lang="de-DE" sz="3200">
                <a:solidFill>
                  <a:srgbClr val="c00000"/>
                </a:solidFill>
                <a:latin typeface="Calibri"/>
              </a:rPr>
              <a:t>Förderer wollen oft mitreden</a:t>
            </a:r>
            <a:endParaRPr/>
          </a:p>
          <a:p>
            <a:pPr>
              <a:lnSpc>
                <a:spcPct val="100000"/>
              </a:lnSpc>
              <a:buFont typeface="Calibri"/>
              <a:buChar char="-"/>
            </a:pPr>
            <a:r>
              <a:rPr lang="de-DE" sz="3200">
                <a:solidFill>
                  <a:srgbClr val="c00000"/>
                </a:solidFill>
                <a:latin typeface="Calibri"/>
              </a:rPr>
              <a:t>externe Vorgaben/Erwartungen</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CustomShape 1"/>
          <p:cNvSpPr/>
          <p:nvPr/>
        </p:nvSpPr>
        <p:spPr>
          <a:xfrm>
            <a:off x="327600" y="980640"/>
            <a:ext cx="2876040" cy="5106600"/>
          </a:xfrm>
          <a:prstGeom prst="rect">
            <a:avLst/>
          </a:prstGeom>
          <a:solidFill>
            <a:srgbClr val="ffffff"/>
          </a:solidFill>
        </p:spPr>
      </p:sp>
      <p:pic>
        <p:nvPicPr>
          <p:cNvPr descr="" id="343" name="Picture 2"/>
          <p:cNvPicPr/>
          <p:nvPr/>
        </p:nvPicPr>
        <p:blipFill>
          <a:blip r:embed="rId1"/>
          <a:stretch>
            <a:fillRect/>
          </a:stretch>
        </p:blipFill>
        <p:spPr>
          <a:xfrm>
            <a:off x="339840" y="980640"/>
            <a:ext cx="2860200" cy="5106600"/>
          </a:xfrm>
          <a:prstGeom prst="rect">
            <a:avLst/>
          </a:prstGeom>
        </p:spPr>
      </p:pic>
      <p:sp>
        <p:nvSpPr>
          <p:cNvPr id="344"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DFG</a:t>
            </a:r>
            <a:endParaRPr/>
          </a:p>
        </p:txBody>
      </p:sp>
      <p:sp>
        <p:nvSpPr>
          <p:cNvPr id="345"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Deutsche Forschungsgemeinschaft</a:t>
            </a:r>
            <a:endParaRPr/>
          </a:p>
          <a:p>
            <a:pPr>
              <a:lnSpc>
                <a:spcPct val="100000"/>
              </a:lnSpc>
              <a:buFont typeface="Arial"/>
              <a:buChar char="•"/>
            </a:pPr>
            <a:r>
              <a:rPr lang="de-DE" sz="3200">
                <a:solidFill>
                  <a:srgbClr val="000000"/>
                </a:solidFill>
                <a:latin typeface="Calibri"/>
              </a:rPr>
              <a:t>Gründung: 2 August 1951</a:t>
            </a:r>
            <a:endParaRPr/>
          </a:p>
          <a:p>
            <a:pPr>
              <a:lnSpc>
                <a:spcPct val="100000"/>
              </a:lnSpc>
              <a:buFont typeface="Arial"/>
              <a:buChar char="•"/>
            </a:pPr>
            <a:r>
              <a:rPr lang="de-DE" sz="3200">
                <a:solidFill>
                  <a:srgbClr val="000000"/>
                </a:solidFill>
                <a:latin typeface="Calibri"/>
              </a:rPr>
              <a:t>Sitz: Bonn</a:t>
            </a:r>
            <a:endParaRPr/>
          </a:p>
          <a:p>
            <a:pPr>
              <a:lnSpc>
                <a:spcPct val="100000"/>
              </a:lnSpc>
              <a:buFont typeface="Arial"/>
              <a:buChar char="•"/>
            </a:pPr>
            <a:r>
              <a:rPr lang="de-DE" sz="3200">
                <a:solidFill>
                  <a:srgbClr val="000000"/>
                </a:solidFill>
                <a:latin typeface="Calibri"/>
              </a:rPr>
              <a:t>Gemeinnützig eingetragener Verein</a:t>
            </a:r>
            <a:endParaRPr/>
          </a:p>
          <a:p>
            <a:pPr>
              <a:lnSpc>
                <a:spcPct val="100000"/>
              </a:lnSpc>
              <a:buFont typeface="Arial"/>
              <a:buChar char="•"/>
            </a:pPr>
            <a:r>
              <a:rPr lang="de-DE" sz="3200">
                <a:solidFill>
                  <a:srgbClr val="000000"/>
                </a:solidFill>
                <a:latin typeface="Calibri"/>
              </a:rPr>
              <a:t>Von Bund und Ländern finanziert</a:t>
            </a:r>
            <a:endParaRPr/>
          </a:p>
          <a:p>
            <a:pPr>
              <a:lnSpc>
                <a:spcPct val="100000"/>
              </a:lnSpc>
            </a:pPr>
            <a:endParaRPr/>
          </a:p>
          <a:p>
            <a:pPr>
              <a:lnSpc>
                <a:spcPct val="100000"/>
              </a:lnSpc>
            </a:pPr>
            <a:endParaRPr/>
          </a:p>
        </p:txBody>
      </p:sp>
      <p:sp>
        <p:nvSpPr>
          <p:cNvPr id="346" name="CustomShape 4"/>
          <p:cNvSpPr/>
          <p:nvPr/>
        </p:nvSpPr>
        <p:spPr>
          <a:xfrm>
            <a:off x="324000" y="980640"/>
            <a:ext cx="2876040" cy="5106600"/>
          </a:xfrm>
          <a:prstGeom prst="rect">
            <a:avLst/>
          </a:prstGeom>
          <a:ln w="25560">
            <a:solidFill>
              <a:srgbClr val="17375e"/>
            </a:solidFill>
            <a:round/>
          </a:ln>
        </p:spPr>
      </p:sp>
      <p:sp>
        <p:nvSpPr>
          <p:cNvPr id="347" name="CustomShape 5"/>
          <p:cNvSpPr/>
          <p:nvPr/>
        </p:nvSpPr>
        <p:spPr>
          <a:xfrm>
            <a:off x="2120400" y="5709600"/>
            <a:ext cx="1132200" cy="364680"/>
          </a:xfrm>
          <a:prstGeom prst="rect">
            <a:avLst/>
          </a:prstGeom>
        </p:spPr>
        <p:txBody>
          <a:bodyPr bIns="45000" lIns="90000" rIns="90000" tIns="45000" wrap="none"/>
          <a:p>
            <a:pPr>
              <a:lnSpc>
                <a:spcPct val="100000"/>
              </a:lnSpc>
            </a:pPr>
            <a:r>
              <a:rPr lang="de-DE">
                <a:solidFill>
                  <a:srgbClr val="ffffff"/>
                </a:solidFill>
                <a:latin typeface="Calibri"/>
              </a:rPr>
              <a:t>[FIHOB2]</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8" name="CustomShape 1"/>
          <p:cNvSpPr/>
          <p:nvPr/>
        </p:nvSpPr>
        <p:spPr>
          <a:xfrm>
            <a:off x="327600" y="980640"/>
            <a:ext cx="2876040" cy="5106600"/>
          </a:xfrm>
          <a:prstGeom prst="rect">
            <a:avLst/>
          </a:prstGeom>
          <a:solidFill>
            <a:srgbClr val="ffffff"/>
          </a:solidFill>
        </p:spPr>
      </p:sp>
      <p:pic>
        <p:nvPicPr>
          <p:cNvPr descr="" id="349" name="Picture 2"/>
          <p:cNvPicPr/>
          <p:nvPr/>
        </p:nvPicPr>
        <p:blipFill>
          <a:blip r:embed="rId1"/>
          <a:stretch>
            <a:fillRect/>
          </a:stretch>
        </p:blipFill>
        <p:spPr>
          <a:xfrm>
            <a:off x="339840" y="980640"/>
            <a:ext cx="2860200" cy="5106600"/>
          </a:xfrm>
          <a:prstGeom prst="rect">
            <a:avLst/>
          </a:prstGeom>
        </p:spPr>
      </p:pic>
      <p:sp>
        <p:nvSpPr>
          <p:cNvPr id="350"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Rolle der DFG</a:t>
            </a:r>
            <a:endParaRPr/>
          </a:p>
        </p:txBody>
      </p:sp>
      <p:sp>
        <p:nvSpPr>
          <p:cNvPr id="351"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Verteilen von Forschungsgeldern</a:t>
            </a:r>
            <a:endParaRPr/>
          </a:p>
          <a:p>
            <a:pPr>
              <a:lnSpc>
                <a:spcPct val="100000"/>
              </a:lnSpc>
              <a:buFont typeface="Arial"/>
              <a:buChar char="•"/>
            </a:pPr>
            <a:r>
              <a:rPr lang="de-DE" sz="3200">
                <a:solidFill>
                  <a:srgbClr val="000000"/>
                </a:solidFill>
                <a:latin typeface="Calibri"/>
              </a:rPr>
              <a:t>Gleichberechtigen von Forschern, egal ob die Uni groß oder klein ist.</a:t>
            </a:r>
            <a:endParaRPr/>
          </a:p>
          <a:p>
            <a:pPr>
              <a:lnSpc>
                <a:spcPct val="100000"/>
              </a:lnSpc>
              <a:buFont typeface="Arial"/>
              <a:buChar char="•"/>
            </a:pPr>
            <a:r>
              <a:rPr lang="de-DE" sz="3200">
                <a:solidFill>
                  <a:srgbClr val="000000"/>
                </a:solidFill>
                <a:latin typeface="Calibri"/>
              </a:rPr>
              <a:t>Wissenschaftler werden an der Menge der eingeworbenen Mittel bemessen</a:t>
            </a:r>
            <a:endParaRPr/>
          </a:p>
        </p:txBody>
      </p:sp>
      <p:sp>
        <p:nvSpPr>
          <p:cNvPr id="352" name="CustomShape 4"/>
          <p:cNvSpPr/>
          <p:nvPr/>
        </p:nvSpPr>
        <p:spPr>
          <a:xfrm>
            <a:off x="324000" y="980640"/>
            <a:ext cx="2876040" cy="5106600"/>
          </a:xfrm>
          <a:prstGeom prst="rect">
            <a:avLst/>
          </a:prstGeom>
          <a:ln w="25560">
            <a:solidFill>
              <a:srgbClr val="17375e"/>
            </a:solidFill>
            <a:round/>
          </a:ln>
        </p:spPr>
      </p:sp>
      <p:sp>
        <p:nvSpPr>
          <p:cNvPr id="353" name="CustomShape 5"/>
          <p:cNvSpPr/>
          <p:nvPr/>
        </p:nvSpPr>
        <p:spPr>
          <a:xfrm>
            <a:off x="2120400" y="5709600"/>
            <a:ext cx="1132200" cy="364680"/>
          </a:xfrm>
          <a:prstGeom prst="rect">
            <a:avLst/>
          </a:prstGeom>
        </p:spPr>
        <p:txBody>
          <a:bodyPr bIns="45000" lIns="90000" rIns="90000" tIns="45000" wrap="none"/>
          <a:p>
            <a:pPr>
              <a:lnSpc>
                <a:spcPct val="100000"/>
              </a:lnSpc>
            </a:pPr>
            <a:r>
              <a:rPr lang="de-DE">
                <a:solidFill>
                  <a:srgbClr val="ffffff"/>
                </a:solidFill>
                <a:latin typeface="Calibri"/>
              </a:rPr>
              <a:t>[FIHOB2]</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Hochschulforschung</a:t>
            </a:r>
            <a:endParaRPr/>
          </a:p>
        </p:txBody>
      </p:sp>
      <p:sp>
        <p:nvSpPr>
          <p:cNvPr id="355"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Forschung für die Wissenschaft</a:t>
            </a:r>
            <a:endParaRPr/>
          </a:p>
          <a:p>
            <a:pPr>
              <a:lnSpc>
                <a:spcPct val="100000"/>
              </a:lnSpc>
              <a:buFont typeface="Arial"/>
              <a:buChar char="•"/>
            </a:pPr>
            <a:r>
              <a:rPr lang="de-DE" sz="3200">
                <a:solidFill>
                  <a:srgbClr val="000000"/>
                </a:solidFill>
                <a:latin typeface="Calibri"/>
              </a:rPr>
              <a:t>Forschung nicht gewinnbringend</a:t>
            </a:r>
            <a:endParaRPr/>
          </a:p>
          <a:p>
            <a:pPr>
              <a:lnSpc>
                <a:spcPct val="100000"/>
              </a:lnSpc>
              <a:buFont typeface="Arial"/>
              <a:buChar char="•"/>
            </a:pPr>
            <a:r>
              <a:rPr lang="de-DE" sz="3200">
                <a:solidFill>
                  <a:srgbClr val="000000"/>
                </a:solidFill>
                <a:latin typeface="Calibri"/>
              </a:rPr>
              <a:t>Forschung wird in Paper veröffentlicht</a:t>
            </a:r>
            <a:endParaRPr/>
          </a:p>
          <a:p>
            <a:pPr lvl="1">
              <a:lnSpc>
                <a:spcPct val="100000"/>
              </a:lnSpc>
              <a:buFont typeface="Arial"/>
              <a:buChar char="–"/>
            </a:pPr>
            <a:r>
              <a:rPr lang="de-DE" sz="2800">
                <a:solidFill>
                  <a:srgbClr val="000000"/>
                </a:solidFill>
                <a:latin typeface="Calibri"/>
              </a:rPr>
              <a:t> </a:t>
            </a:r>
            <a:r>
              <a:rPr lang="de-DE" sz="2800">
                <a:solidFill>
                  <a:srgbClr val="000000"/>
                </a:solidFill>
                <a:latin typeface="Calibri"/>
              </a:rPr>
              <a:t>Gelder müssen oft kompliziert beantragt werden.</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6" name="Picture 2"/>
          <p:cNvPicPr/>
          <p:nvPr/>
        </p:nvPicPr>
        <p:blipFill>
          <a:blip r:embed="rId1"/>
          <a:stretch>
            <a:fillRect/>
          </a:stretch>
        </p:blipFill>
        <p:spPr>
          <a:xfrm>
            <a:off x="3130920" y="4514400"/>
            <a:ext cx="2880720" cy="1506600"/>
          </a:xfrm>
          <a:prstGeom prst="rect">
            <a:avLst/>
          </a:prstGeom>
        </p:spPr>
      </p:pic>
      <p:sp>
        <p:nvSpPr>
          <p:cNvPr id="357"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Hochschulwatch.de</a:t>
            </a:r>
            <a:endParaRPr/>
          </a:p>
        </p:txBody>
      </p:sp>
      <p:sp>
        <p:nvSpPr>
          <p:cNvPr id="358" name="TextShape 2"/>
          <p:cNvSpPr txBox="1"/>
          <p:nvPr/>
        </p:nvSpPr>
        <p:spPr>
          <a:xfrm>
            <a:off x="327600" y="980640"/>
            <a:ext cx="8358840" cy="2952000"/>
          </a:xfrm>
          <a:prstGeom prst="rect">
            <a:avLst/>
          </a:prstGeom>
        </p:spPr>
        <p:txBody>
          <a:bodyPr/>
          <a:p>
            <a:pPr>
              <a:lnSpc>
                <a:spcPct val="100000"/>
              </a:lnSpc>
              <a:buFont typeface="Arial"/>
              <a:buChar char="•"/>
            </a:pPr>
            <a:r>
              <a:rPr lang="de-DE" sz="2800">
                <a:solidFill>
                  <a:srgbClr val="000000"/>
                </a:solidFill>
                <a:latin typeface="Calibri"/>
              </a:rPr>
              <a:t>Kooperation zwischen einzelnen deutschen Hochschulen und wirtschaftlichen Unternehmen. </a:t>
            </a:r>
            <a:endParaRPr/>
          </a:p>
          <a:p>
            <a:pPr>
              <a:lnSpc>
                <a:spcPct val="100000"/>
              </a:lnSpc>
              <a:buFont typeface="Arial"/>
              <a:buChar char="•"/>
            </a:pPr>
            <a:r>
              <a:rPr lang="de-DE" sz="2800">
                <a:solidFill>
                  <a:srgbClr val="000000"/>
                </a:solidFill>
                <a:latin typeface="Calibri"/>
              </a:rPr>
              <a:t>Versucht Transparenz zu schaffen</a:t>
            </a:r>
            <a:endParaRPr/>
          </a:p>
          <a:p>
            <a:pPr>
              <a:lnSpc>
                <a:spcPct val="100000"/>
              </a:lnSpc>
              <a:buFont typeface="Arial"/>
              <a:buChar char="•"/>
            </a:pPr>
            <a:r>
              <a:rPr lang="de-DE" sz="2800">
                <a:solidFill>
                  <a:srgbClr val="000000"/>
                </a:solidFill>
                <a:latin typeface="Calibri"/>
              </a:rPr>
              <a:t>Informationen teilweise unvollständig</a:t>
            </a:r>
            <a:endParaRPr/>
          </a:p>
          <a:p>
            <a:pPr>
              <a:lnSpc>
                <a:spcPct val="100000"/>
              </a:lnSpc>
              <a:buFont typeface="Arial"/>
              <a:buChar char="•"/>
            </a:pPr>
            <a:r>
              <a:rPr lang="de-DE" sz="2800">
                <a:solidFill>
                  <a:srgbClr val="000000"/>
                </a:solidFill>
                <a:latin typeface="Calibri"/>
              </a:rPr>
              <a:t>Guter Überblick </a:t>
            </a:r>
            <a:r>
              <a:rPr lang="de-DE" sz="2400">
                <a:solidFill>
                  <a:srgbClr val="000000"/>
                </a:solidFill>
                <a:latin typeface="Calibri"/>
              </a:rPr>
              <a:t>https://www.hochschulwatch.de/wiki/Hauptseite</a:t>
            </a:r>
            <a:endParaRPr/>
          </a:p>
          <a:p>
            <a:pPr>
              <a:lnSpc>
                <a:spcPct val="100000"/>
              </a:lnSpc>
            </a:pPr>
            <a:endParaRPr/>
          </a:p>
        </p:txBody>
      </p:sp>
      <p:sp>
        <p:nvSpPr>
          <p:cNvPr id="359" name="Line 3"/>
          <p:cNvSpPr/>
          <p:nvPr/>
        </p:nvSpPr>
        <p:spPr>
          <a:xfrm>
            <a:off x="327240" y="4077000"/>
            <a:ext cx="8346960" cy="0"/>
          </a:xfrm>
          <a:prstGeom prst="line">
            <a:avLst/>
          </a:prstGeom>
          <a:ln w="38160">
            <a:solidFill>
              <a:srgbClr val="000000"/>
            </a:solidFill>
            <a:round/>
          </a:ln>
        </p:spPr>
      </p:sp>
      <p:sp>
        <p:nvSpPr>
          <p:cNvPr id="360" name="CustomShape 4"/>
          <p:cNvSpPr/>
          <p:nvPr/>
        </p:nvSpPr>
        <p:spPr>
          <a:xfrm>
            <a:off x="327600" y="4437000"/>
            <a:ext cx="8346600" cy="1650240"/>
          </a:xfrm>
          <a:prstGeom prst="rect">
            <a:avLst/>
          </a:prstGeom>
          <a:ln w="25560">
            <a:solidFill>
              <a:srgbClr val="254061"/>
            </a:solidFill>
            <a:round/>
          </a:ln>
        </p:spPr>
      </p:sp>
      <p:sp>
        <p:nvSpPr>
          <p:cNvPr id="361" name="CustomShape 5"/>
          <p:cNvSpPr/>
          <p:nvPr/>
        </p:nvSpPr>
        <p:spPr>
          <a:xfrm>
            <a:off x="7538400" y="5709600"/>
            <a:ext cx="1132200" cy="364680"/>
          </a:xfrm>
          <a:prstGeom prst="rect">
            <a:avLst/>
          </a:prstGeom>
        </p:spPr>
        <p:txBody>
          <a:bodyPr bIns="45000" lIns="90000" rIns="90000" tIns="45000" wrap="none"/>
          <a:p>
            <a:pPr>
              <a:lnSpc>
                <a:spcPct val="100000"/>
              </a:lnSpc>
            </a:pPr>
            <a:r>
              <a:rPr lang="de-DE">
                <a:solidFill>
                  <a:srgbClr val="000000"/>
                </a:solidFill>
                <a:latin typeface="Calibri"/>
              </a:rPr>
              <a:t>[FIHOB3]</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0"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2" name="CustomShape 1"/>
          <p:cNvSpPr/>
          <p:nvPr/>
        </p:nvSpPr>
        <p:spPr>
          <a:xfrm>
            <a:off x="327600" y="980640"/>
            <a:ext cx="2876040" cy="5106600"/>
          </a:xfrm>
          <a:prstGeom prst="rect">
            <a:avLst/>
          </a:prstGeom>
          <a:solidFill>
            <a:srgbClr val="ffffff"/>
          </a:solidFill>
        </p:spPr>
      </p:sp>
      <p:pic>
        <p:nvPicPr>
          <p:cNvPr descr="" id="363" name="Picture 2"/>
          <p:cNvPicPr/>
          <p:nvPr/>
        </p:nvPicPr>
        <p:blipFill>
          <a:blip r:embed="rId1"/>
          <a:stretch>
            <a:fillRect/>
          </a:stretch>
        </p:blipFill>
        <p:spPr>
          <a:xfrm>
            <a:off x="327600" y="975600"/>
            <a:ext cx="2876040" cy="3583440"/>
          </a:xfrm>
          <a:prstGeom prst="rect">
            <a:avLst/>
          </a:prstGeom>
        </p:spPr>
      </p:pic>
      <p:sp>
        <p:nvSpPr>
          <p:cNvPr id="364"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Uni Bremen</a:t>
            </a:r>
            <a:endParaRPr/>
          </a:p>
        </p:txBody>
      </p:sp>
      <p:sp>
        <p:nvSpPr>
          <p:cNvPr id="365"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Drittmittel aus der gewerblichen Wirtschaft (2010) </a:t>
            </a:r>
            <a:r>
              <a:rPr lang="de-DE" sz="3200">
                <a:solidFill>
                  <a:srgbClr val="000000"/>
                </a:solidFill>
                <a:latin typeface="Calibri"/>
              </a:rPr>
              <a:t>	</a:t>
            </a:r>
            <a:r>
              <a:rPr lang="de-DE" sz="3200">
                <a:solidFill>
                  <a:srgbClr val="000000"/>
                </a:solidFill>
                <a:latin typeface="Calibri"/>
              </a:rPr>
              <a:t>
</a:t>
            </a:r>
            <a:r>
              <a:rPr lang="de-DE" sz="3200">
                <a:solidFill>
                  <a:srgbClr val="000000"/>
                </a:solidFill>
                <a:latin typeface="Calibri"/>
              </a:rPr>
              <a:t>15.718.376 EUR </a:t>
            </a:r>
            <a:endParaRPr/>
          </a:p>
          <a:p>
            <a:pPr>
              <a:lnSpc>
                <a:spcPct val="100000"/>
              </a:lnSpc>
              <a:buFont typeface="Arial"/>
              <a:buChar char="•"/>
            </a:pPr>
            <a:r>
              <a:rPr lang="de-DE" sz="3200">
                <a:solidFill>
                  <a:srgbClr val="000000"/>
                </a:solidFill>
                <a:latin typeface="Calibri"/>
              </a:rPr>
              <a:t>Prozentual am Drittmitteletat (2010) </a:t>
            </a:r>
            <a:r>
              <a:rPr lang="de-DE" sz="3200">
                <a:solidFill>
                  <a:srgbClr val="000000"/>
                </a:solidFill>
                <a:latin typeface="Calibri"/>
              </a:rPr>
              <a:t>
</a:t>
            </a:r>
            <a:r>
              <a:rPr lang="de-DE" sz="3200">
                <a:solidFill>
                  <a:srgbClr val="000000"/>
                </a:solidFill>
                <a:latin typeface="Calibri"/>
              </a:rPr>
              <a:t>17,2 % </a:t>
            </a:r>
            <a:endParaRPr/>
          </a:p>
          <a:p>
            <a:pPr>
              <a:lnSpc>
                <a:spcPct val="100000"/>
              </a:lnSpc>
              <a:buFont typeface="Arial"/>
              <a:buChar char="•"/>
            </a:pPr>
            <a:r>
              <a:rPr lang="de-DE" sz="3200">
                <a:solidFill>
                  <a:srgbClr val="000000"/>
                </a:solidFill>
                <a:latin typeface="Calibri"/>
              </a:rPr>
              <a:t>20 Stiftungsprofessuren</a:t>
            </a:r>
            <a:endParaRPr/>
          </a:p>
        </p:txBody>
      </p:sp>
      <p:sp>
        <p:nvSpPr>
          <p:cNvPr id="366" name="CustomShape 4"/>
          <p:cNvSpPr/>
          <p:nvPr/>
        </p:nvSpPr>
        <p:spPr>
          <a:xfrm>
            <a:off x="324000" y="980640"/>
            <a:ext cx="2876040" cy="5106600"/>
          </a:xfrm>
          <a:prstGeom prst="rect">
            <a:avLst/>
          </a:prstGeom>
          <a:ln w="25560">
            <a:solidFill>
              <a:srgbClr val="17375e"/>
            </a:solidFill>
            <a:round/>
          </a:ln>
        </p:spPr>
      </p:sp>
      <p:sp>
        <p:nvSpPr>
          <p:cNvPr id="367" name="CustomShape 5"/>
          <p:cNvSpPr/>
          <p:nvPr/>
        </p:nvSpPr>
        <p:spPr>
          <a:xfrm>
            <a:off x="339840" y="4797000"/>
            <a:ext cx="2860200" cy="1187640"/>
          </a:xfrm>
          <a:prstGeom prst="rect">
            <a:avLst/>
          </a:prstGeom>
        </p:spPr>
        <p:txBody>
          <a:bodyPr bIns="45000" lIns="90000" rIns="90000" tIns="45000"/>
          <a:p>
            <a:pPr>
              <a:lnSpc>
                <a:spcPct val="100000"/>
              </a:lnSpc>
            </a:pPr>
            <a:r>
              <a:rPr lang="de-DE">
                <a:solidFill>
                  <a:srgbClr val="000000"/>
                </a:solidFill>
                <a:latin typeface="Calibri"/>
              </a:rPr>
              <a:t>Legende</a:t>
            </a:r>
            <a:r>
              <a:rPr lang="de-DE">
                <a:solidFill>
                  <a:srgbClr val="000000"/>
                </a:solidFill>
                <a:latin typeface="Calibri"/>
              </a:rPr>
              <a:t>	</a:t>
            </a:r>
            <a:r>
              <a:rPr lang="de-DE">
                <a:solidFill>
                  <a:srgbClr val="000000"/>
                </a:solidFill>
                <a:latin typeface="Calibri"/>
              </a:rPr>
              <a:t>- unbekannt</a:t>
            </a:r>
            <a:endParaRPr/>
          </a:p>
          <a:p>
            <a:pPr>
              <a:lnSpc>
                <a:spcPct val="100000"/>
              </a:lnSpc>
            </a:pPr>
            <a:r>
              <a:rPr lang="de-DE">
                <a:solidFill>
                  <a:srgbClr val="000000"/>
                </a:solidFill>
                <a:latin typeface="Calibri"/>
              </a:rPr>
              <a:t>	</a:t>
            </a:r>
            <a:r>
              <a:rPr lang="de-DE">
                <a:solidFill>
                  <a:srgbClr val="c00000"/>
                </a:solidFill>
                <a:latin typeface="Calibri"/>
              </a:rPr>
              <a:t>- gewerbliche </a:t>
            </a:r>
            <a:r>
              <a:rPr lang="de-DE">
                <a:solidFill>
                  <a:srgbClr val="c00000"/>
                </a:solidFill>
                <a:latin typeface="Calibri"/>
              </a:rPr>
              <a:t>	</a:t>
            </a:r>
            <a:r>
              <a:rPr lang="de-DE">
                <a:solidFill>
                  <a:srgbClr val="c00000"/>
                </a:solidFill>
                <a:latin typeface="Calibri"/>
              </a:rPr>
              <a:t>  Wirtschaft</a:t>
            </a:r>
            <a:endParaRPr/>
          </a:p>
          <a:p>
            <a:pPr>
              <a:lnSpc>
                <a:spcPct val="100000"/>
              </a:lnSpc>
            </a:pPr>
            <a:r>
              <a:rPr lang="de-DE">
                <a:solidFill>
                  <a:srgbClr val="000000"/>
                </a:solidFill>
                <a:latin typeface="Calibri"/>
              </a:rPr>
              <a:t>	</a:t>
            </a:r>
            <a:r>
              <a:rPr lang="de-DE">
                <a:solidFill>
                  <a:srgbClr val="558ed5"/>
                </a:solidFill>
                <a:latin typeface="Calibri"/>
              </a:rPr>
              <a:t>- eigenen Mitteln</a:t>
            </a:r>
            <a:endParaRPr/>
          </a:p>
        </p:txBody>
      </p:sp>
      <p:sp>
        <p:nvSpPr>
          <p:cNvPr id="368" name="CustomShape 6"/>
          <p:cNvSpPr/>
          <p:nvPr/>
        </p:nvSpPr>
        <p:spPr>
          <a:xfrm>
            <a:off x="2123640" y="4500000"/>
            <a:ext cx="1132200" cy="364680"/>
          </a:xfrm>
          <a:prstGeom prst="rect">
            <a:avLst/>
          </a:prstGeom>
        </p:spPr>
        <p:txBody>
          <a:bodyPr bIns="45000" lIns="90000" rIns="90000" tIns="45000" wrap="none"/>
          <a:p>
            <a:pPr>
              <a:lnSpc>
                <a:spcPct val="100000"/>
              </a:lnSpc>
            </a:pPr>
            <a:r>
              <a:rPr lang="de-DE">
                <a:solidFill>
                  <a:srgbClr val="000000"/>
                </a:solidFill>
                <a:latin typeface="Calibri"/>
              </a:rPr>
              <a:t>[FIHOB4]</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9" name="CustomShape 1"/>
          <p:cNvSpPr/>
          <p:nvPr/>
        </p:nvSpPr>
        <p:spPr>
          <a:xfrm>
            <a:off x="327600" y="980640"/>
            <a:ext cx="2876040" cy="5106600"/>
          </a:xfrm>
          <a:prstGeom prst="rect">
            <a:avLst/>
          </a:prstGeom>
          <a:solidFill>
            <a:srgbClr val="ffffff"/>
          </a:solidFill>
        </p:spPr>
      </p:sp>
      <p:pic>
        <p:nvPicPr>
          <p:cNvPr descr="" id="370" name="Picture 2"/>
          <p:cNvPicPr/>
          <p:nvPr/>
        </p:nvPicPr>
        <p:blipFill>
          <a:blip r:embed="rId1"/>
          <a:stretch>
            <a:fillRect/>
          </a:stretch>
        </p:blipFill>
        <p:spPr>
          <a:xfrm>
            <a:off x="324000" y="976680"/>
            <a:ext cx="2879280" cy="3432960"/>
          </a:xfrm>
          <a:prstGeom prst="rect">
            <a:avLst/>
          </a:prstGeom>
        </p:spPr>
      </p:pic>
      <p:sp>
        <p:nvSpPr>
          <p:cNvPr id="371"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Hochschule Bremen</a:t>
            </a:r>
            <a:endParaRPr/>
          </a:p>
        </p:txBody>
      </p:sp>
      <p:sp>
        <p:nvSpPr>
          <p:cNvPr id="372"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Drittmittel aus der gewerblichen Wirtschaft (2010) </a:t>
            </a:r>
            <a:r>
              <a:rPr lang="de-DE" sz="3200">
                <a:solidFill>
                  <a:srgbClr val="000000"/>
                </a:solidFill>
                <a:latin typeface="Calibri"/>
              </a:rPr>
              <a:t>	</a:t>
            </a:r>
            <a:r>
              <a:rPr lang="de-DE" sz="3200">
                <a:solidFill>
                  <a:srgbClr val="000000"/>
                </a:solidFill>
                <a:latin typeface="Calibri"/>
              </a:rPr>
              <a:t>
</a:t>
            </a:r>
            <a:r>
              <a:rPr lang="de-DE" sz="3200">
                <a:solidFill>
                  <a:srgbClr val="000000"/>
                </a:solidFill>
                <a:latin typeface="Calibri"/>
              </a:rPr>
              <a:t>4.898.229 EUR</a:t>
            </a:r>
            <a:endParaRPr/>
          </a:p>
          <a:p>
            <a:pPr>
              <a:lnSpc>
                <a:spcPct val="100000"/>
              </a:lnSpc>
              <a:buFont typeface="Arial"/>
              <a:buChar char="•"/>
            </a:pPr>
            <a:r>
              <a:rPr lang="de-DE" sz="3200">
                <a:solidFill>
                  <a:srgbClr val="000000"/>
                </a:solidFill>
                <a:latin typeface="Calibri"/>
              </a:rPr>
              <a:t>Prozentual am Drittmitteletat (2010)</a:t>
            </a:r>
            <a:r>
              <a:rPr lang="de-DE" sz="3200">
                <a:solidFill>
                  <a:srgbClr val="000000"/>
                </a:solidFill>
                <a:latin typeface="Calibri"/>
              </a:rPr>
              <a:t>
</a:t>
            </a:r>
            <a:r>
              <a:rPr lang="de-DE" sz="3200">
                <a:solidFill>
                  <a:srgbClr val="000000"/>
                </a:solidFill>
                <a:latin typeface="Calibri"/>
              </a:rPr>
              <a:t>100,0 % </a:t>
            </a:r>
            <a:endParaRPr/>
          </a:p>
          <a:p>
            <a:pPr>
              <a:lnSpc>
                <a:spcPct val="100000"/>
              </a:lnSpc>
              <a:buFont typeface="Arial"/>
              <a:buChar char="•"/>
            </a:pPr>
            <a:r>
              <a:rPr lang="de-DE" sz="3200">
                <a:solidFill>
                  <a:srgbClr val="000000"/>
                </a:solidFill>
                <a:latin typeface="Calibri"/>
              </a:rPr>
              <a:t>3 Stiftungsprofessur</a:t>
            </a:r>
            <a:endParaRPr/>
          </a:p>
        </p:txBody>
      </p:sp>
      <p:sp>
        <p:nvSpPr>
          <p:cNvPr id="373" name="CustomShape 4"/>
          <p:cNvSpPr/>
          <p:nvPr/>
        </p:nvSpPr>
        <p:spPr>
          <a:xfrm>
            <a:off x="324000" y="980640"/>
            <a:ext cx="2876040" cy="5106600"/>
          </a:xfrm>
          <a:prstGeom prst="rect">
            <a:avLst/>
          </a:prstGeom>
          <a:ln w="25560">
            <a:solidFill>
              <a:srgbClr val="17375e"/>
            </a:solidFill>
            <a:round/>
          </a:ln>
        </p:spPr>
      </p:sp>
      <p:sp>
        <p:nvSpPr>
          <p:cNvPr id="374" name="CustomShape 5"/>
          <p:cNvSpPr/>
          <p:nvPr/>
        </p:nvSpPr>
        <p:spPr>
          <a:xfrm>
            <a:off x="339840" y="4797000"/>
            <a:ext cx="2860200" cy="1187640"/>
          </a:xfrm>
          <a:prstGeom prst="rect">
            <a:avLst/>
          </a:prstGeom>
        </p:spPr>
        <p:txBody>
          <a:bodyPr bIns="45000" lIns="90000" rIns="90000" tIns="45000"/>
          <a:p>
            <a:pPr>
              <a:lnSpc>
                <a:spcPct val="100000"/>
              </a:lnSpc>
            </a:pPr>
            <a:r>
              <a:rPr lang="de-DE">
                <a:solidFill>
                  <a:srgbClr val="000000"/>
                </a:solidFill>
                <a:latin typeface="Calibri"/>
              </a:rPr>
              <a:t>Legende</a:t>
            </a:r>
            <a:r>
              <a:rPr lang="de-DE">
                <a:solidFill>
                  <a:srgbClr val="000000"/>
                </a:solidFill>
                <a:latin typeface="Calibri"/>
              </a:rPr>
              <a:t>	</a:t>
            </a:r>
            <a:r>
              <a:rPr lang="de-DE">
                <a:solidFill>
                  <a:srgbClr val="000000"/>
                </a:solidFill>
                <a:latin typeface="Calibri"/>
              </a:rPr>
              <a:t>- unbekannt</a:t>
            </a:r>
            <a:endParaRPr/>
          </a:p>
          <a:p>
            <a:pPr>
              <a:lnSpc>
                <a:spcPct val="100000"/>
              </a:lnSpc>
            </a:pPr>
            <a:r>
              <a:rPr lang="de-DE">
                <a:solidFill>
                  <a:srgbClr val="000000"/>
                </a:solidFill>
                <a:latin typeface="Calibri"/>
              </a:rPr>
              <a:t>	</a:t>
            </a:r>
            <a:r>
              <a:rPr lang="de-DE">
                <a:solidFill>
                  <a:srgbClr val="c00000"/>
                </a:solidFill>
                <a:latin typeface="Calibri"/>
              </a:rPr>
              <a:t>- gewerbliche </a:t>
            </a:r>
            <a:r>
              <a:rPr lang="de-DE">
                <a:solidFill>
                  <a:srgbClr val="c00000"/>
                </a:solidFill>
                <a:latin typeface="Calibri"/>
              </a:rPr>
              <a:t>	</a:t>
            </a:r>
            <a:r>
              <a:rPr lang="de-DE">
                <a:solidFill>
                  <a:srgbClr val="c00000"/>
                </a:solidFill>
                <a:latin typeface="Calibri"/>
              </a:rPr>
              <a:t>  Wirtschaft</a:t>
            </a:r>
            <a:endParaRPr/>
          </a:p>
          <a:p>
            <a:pPr>
              <a:lnSpc>
                <a:spcPct val="100000"/>
              </a:lnSpc>
            </a:pPr>
            <a:r>
              <a:rPr lang="de-DE">
                <a:solidFill>
                  <a:srgbClr val="000000"/>
                </a:solidFill>
                <a:latin typeface="Calibri"/>
              </a:rPr>
              <a:t>	</a:t>
            </a:r>
            <a:r>
              <a:rPr lang="de-DE">
                <a:solidFill>
                  <a:srgbClr val="558ed5"/>
                </a:solidFill>
                <a:latin typeface="Calibri"/>
              </a:rPr>
              <a:t>- eigenen Mitteln</a:t>
            </a:r>
            <a:endParaRPr/>
          </a:p>
        </p:txBody>
      </p:sp>
      <p:sp>
        <p:nvSpPr>
          <p:cNvPr id="375" name="CustomShape 6"/>
          <p:cNvSpPr/>
          <p:nvPr/>
        </p:nvSpPr>
        <p:spPr>
          <a:xfrm>
            <a:off x="2120400" y="4355640"/>
            <a:ext cx="1132200" cy="364680"/>
          </a:xfrm>
          <a:prstGeom prst="rect">
            <a:avLst/>
          </a:prstGeom>
        </p:spPr>
        <p:txBody>
          <a:bodyPr bIns="45000" lIns="90000" rIns="90000" tIns="45000" wrap="none"/>
          <a:p>
            <a:pPr>
              <a:lnSpc>
                <a:spcPct val="100000"/>
              </a:lnSpc>
            </a:pPr>
            <a:r>
              <a:rPr lang="de-DE">
                <a:solidFill>
                  <a:srgbClr val="000000"/>
                </a:solidFill>
                <a:latin typeface="Calibri"/>
              </a:rPr>
              <a:t>[FIHOB4]</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6"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377"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a6a6a6"/>
                </a:solidFill>
                <a:latin typeface="Calibri"/>
              </a:rPr>
              <a:t>Selbsteinschränkung der Universitäten </a:t>
            </a:r>
            <a:r>
              <a:rPr lang="de-DE" sz="3200">
                <a:solidFill>
                  <a:srgbClr val="a6a6a6"/>
                </a:solidFill>
                <a:latin typeface="Calibri"/>
              </a:rPr>
              <a:t>
</a:t>
            </a:r>
            <a:r>
              <a:rPr lang="de-DE" sz="2000">
                <a:solidFill>
                  <a:srgbClr val="a6a6a6"/>
                </a:solidFill>
                <a:latin typeface="Calibri"/>
              </a:rPr>
              <a:t>von Nico Lehmann</a:t>
            </a:r>
            <a:endParaRPr/>
          </a:p>
          <a:p>
            <a:pPr>
              <a:lnSpc>
                <a:spcPct val="100000"/>
              </a:lnSpc>
              <a:buFont typeface="Arial"/>
              <a:buChar char="•"/>
            </a:pPr>
            <a:r>
              <a:rPr lang="de-DE" sz="3200">
                <a:solidFill>
                  <a:srgbClr val="a6a6a6"/>
                </a:solidFill>
                <a:latin typeface="Calibri"/>
              </a:rPr>
              <a:t>Finanzierung in der Hochschulforschung </a:t>
            </a:r>
            <a:r>
              <a:rPr lang="de-DE" sz="3200">
                <a:solidFill>
                  <a:srgbClr val="a6a6a6"/>
                </a:solidFill>
                <a:latin typeface="Calibri"/>
              </a:rPr>
              <a:t>
</a:t>
            </a:r>
            <a:r>
              <a:rPr lang="de-DE" sz="2000">
                <a:solidFill>
                  <a:srgbClr val="a6a6a6"/>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8" name="TextShape 1"/>
          <p:cNvSpPr txBox="1"/>
          <p:nvPr/>
        </p:nvSpPr>
        <p:spPr>
          <a:xfrm>
            <a:off x="323640" y="183600"/>
            <a:ext cx="8362800" cy="580680"/>
          </a:xfrm>
          <a:prstGeom prst="rect">
            <a:avLst/>
          </a:prstGeom>
        </p:spPr>
        <p:txBody>
          <a:bodyPr anchor="ctr"/>
          <a:p>
            <a:pPr algn="ctr">
              <a:lnSpc>
                <a:spcPct val="100000"/>
              </a:lnSpc>
            </a:pPr>
            <a:r>
              <a:rPr lang="de-DE" sz="2800">
                <a:solidFill>
                  <a:srgbClr val="000000"/>
                </a:solidFill>
                <a:latin typeface="Calibri"/>
              </a:rPr>
              <a:t>Wieso betrifft Wissenschaft die Gesellschaft?</a:t>
            </a:r>
            <a:endParaRPr/>
          </a:p>
        </p:txBody>
      </p:sp>
      <p:sp>
        <p:nvSpPr>
          <p:cNvPr id="379" name="TextShape 2"/>
          <p:cNvSpPr txBox="1"/>
          <p:nvPr/>
        </p:nvSpPr>
        <p:spPr>
          <a:xfrm>
            <a:off x="3708000" y="980640"/>
            <a:ext cx="4978440" cy="5040360"/>
          </a:xfrm>
          <a:prstGeom prst="rect">
            <a:avLst/>
          </a:prstGeom>
        </p:spPr>
        <p:txBody>
          <a:bodyPr/>
          <a:p>
            <a:pPr>
              <a:lnSpc>
                <a:spcPct val="100000"/>
              </a:lnSpc>
              <a:buFont typeface="Arial"/>
              <a:buChar char="•"/>
            </a:pPr>
            <a:r>
              <a:rPr b="1" lang="de-DE" sz="2800">
                <a:solidFill>
                  <a:srgbClr val="000000"/>
                </a:solidFill>
                <a:latin typeface="Calibri"/>
              </a:rPr>
              <a:t>Umdenken:</a:t>
            </a:r>
            <a:r>
              <a:rPr lang="de-DE" sz="2800">
                <a:solidFill>
                  <a:srgbClr val="000000"/>
                </a:solidFill>
                <a:latin typeface="Calibri"/>
              </a:rPr>
              <a:t> Abwurf der Atombomben auf Hiroshima und Nagasaki</a:t>
            </a:r>
            <a:endParaRPr/>
          </a:p>
          <a:p>
            <a:pPr>
              <a:lnSpc>
                <a:spcPct val="100000"/>
              </a:lnSpc>
              <a:buFont typeface="Arial"/>
              <a:buChar char="•"/>
            </a:pPr>
            <a:r>
              <a:rPr b="1" lang="de-DE" sz="2800">
                <a:solidFill>
                  <a:srgbClr val="000000"/>
                </a:solidFill>
                <a:latin typeface="Calibri"/>
              </a:rPr>
              <a:t>Dual Use</a:t>
            </a:r>
            <a:r>
              <a:rPr lang="de-DE" sz="2800">
                <a:solidFill>
                  <a:srgbClr val="000000"/>
                </a:solidFill>
                <a:latin typeface="Calibri"/>
              </a:rPr>
              <a:t>: Produkt für zivile und militärische Zwecke</a:t>
            </a:r>
            <a:endParaRPr/>
          </a:p>
          <a:p>
            <a:pPr>
              <a:lnSpc>
                <a:spcPct val="100000"/>
              </a:lnSpc>
              <a:buFont typeface="Arial"/>
              <a:buChar char="•"/>
            </a:pPr>
            <a:r>
              <a:rPr b="1" lang="de-DE" sz="2800">
                <a:solidFill>
                  <a:srgbClr val="000000"/>
                </a:solidFill>
                <a:latin typeface="Calibri"/>
              </a:rPr>
              <a:t>Schädlich obwohl Nützlich</a:t>
            </a:r>
            <a:r>
              <a:rPr lang="de-DE" sz="2800">
                <a:solidFill>
                  <a:srgbClr val="000000"/>
                </a:solidFill>
                <a:latin typeface="Calibri"/>
              </a:rPr>
              <a:t>: schwierige ethische und Verantwortungsfragen</a:t>
            </a:r>
            <a:endParaRPr/>
          </a:p>
          <a:p>
            <a:pPr>
              <a:lnSpc>
                <a:spcPct val="100000"/>
              </a:lnSpc>
              <a:buFont typeface="Arial"/>
              <a:buChar char="•"/>
            </a:pPr>
            <a:r>
              <a:rPr b="1" lang="de-DE" sz="2800">
                <a:solidFill>
                  <a:srgbClr val="000000"/>
                </a:solidFill>
                <a:latin typeface="Calibri"/>
              </a:rPr>
              <a:t>Notwendigkeit eines Berufsethos: </a:t>
            </a:r>
            <a:r>
              <a:rPr lang="de-DE" sz="2800">
                <a:solidFill>
                  <a:srgbClr val="000000"/>
                </a:solidFill>
                <a:latin typeface="Calibri"/>
              </a:rPr>
              <a:t>Kein „Verstecken“ hinter dem eigenen Sachgebiet</a:t>
            </a:r>
            <a:endParaRPr/>
          </a:p>
        </p:txBody>
      </p:sp>
      <p:sp>
        <p:nvSpPr>
          <p:cNvPr id="380" name="CustomShape 3"/>
          <p:cNvSpPr/>
          <p:nvPr/>
        </p:nvSpPr>
        <p:spPr>
          <a:xfrm>
            <a:off x="327600" y="980640"/>
            <a:ext cx="2876040" cy="5106600"/>
          </a:xfrm>
          <a:prstGeom prst="rect">
            <a:avLst/>
          </a:prstGeom>
          <a:solidFill>
            <a:srgbClr val="ffffff"/>
          </a:solidFill>
        </p:spPr>
      </p:sp>
      <p:pic>
        <p:nvPicPr>
          <p:cNvPr descr="" id="381" name="Grafik 9"/>
          <p:cNvPicPr/>
          <p:nvPr/>
        </p:nvPicPr>
        <p:blipFill>
          <a:blip r:embed="rId1"/>
          <a:stretch>
            <a:fillRect/>
          </a:stretch>
        </p:blipFill>
        <p:spPr>
          <a:xfrm>
            <a:off x="327600" y="980640"/>
            <a:ext cx="2876040" cy="5106600"/>
          </a:xfrm>
          <a:prstGeom prst="rect">
            <a:avLst/>
          </a:prstGeom>
        </p:spPr>
      </p:pic>
      <p:sp>
        <p:nvSpPr>
          <p:cNvPr id="382" name="CustomShape 4"/>
          <p:cNvSpPr/>
          <p:nvPr/>
        </p:nvSpPr>
        <p:spPr>
          <a:xfrm>
            <a:off x="324000" y="980640"/>
            <a:ext cx="2876040" cy="5106600"/>
          </a:xfrm>
          <a:prstGeom prst="rect">
            <a:avLst/>
          </a:prstGeom>
          <a:ln w="25560">
            <a:solidFill>
              <a:srgbClr val="17375e"/>
            </a:solidFill>
            <a:round/>
          </a:ln>
        </p:spPr>
      </p:sp>
      <p:sp>
        <p:nvSpPr>
          <p:cNvPr id="383" name="CustomShape 5"/>
          <p:cNvSpPr/>
          <p:nvPr/>
        </p:nvSpPr>
        <p:spPr>
          <a:xfrm>
            <a:off x="2027520" y="5718240"/>
            <a:ext cx="1246320" cy="364680"/>
          </a:xfrm>
          <a:prstGeom prst="rect">
            <a:avLst/>
          </a:prstGeom>
        </p:spPr>
        <p:txBody>
          <a:bodyPr bIns="45000" lIns="90000" rIns="90000" tIns="45000" wrap="none"/>
          <a:p>
            <a:pPr>
              <a:lnSpc>
                <a:spcPct val="100000"/>
              </a:lnSpc>
            </a:pPr>
            <a:r>
              <a:rPr lang="de-DE">
                <a:solidFill>
                  <a:srgbClr val="ffffff"/>
                </a:solidFill>
                <a:latin typeface="Calibri"/>
              </a:rPr>
              <a:t>[GEVOB1]</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GVW (1/2)</a:t>
            </a:r>
            <a:endParaRPr/>
          </a:p>
        </p:txBody>
      </p:sp>
      <p:sp>
        <p:nvSpPr>
          <p:cNvPr id="385"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Gesellschaft für Verantwortung in der Wissenschaft e.V. </a:t>
            </a:r>
            <a:endParaRPr/>
          </a:p>
          <a:p>
            <a:pPr>
              <a:lnSpc>
                <a:spcPct val="100000"/>
              </a:lnSpc>
              <a:buFont typeface="Arial"/>
              <a:buChar char="•"/>
            </a:pPr>
            <a:r>
              <a:rPr lang="de-DE" sz="2800">
                <a:solidFill>
                  <a:srgbClr val="000000"/>
                </a:solidFill>
                <a:latin typeface="Calibri"/>
              </a:rPr>
              <a:t>1945: </a:t>
            </a:r>
            <a:r>
              <a:rPr i="1" lang="de-DE" sz="2800">
                <a:solidFill>
                  <a:srgbClr val="000000"/>
                </a:solidFill>
                <a:latin typeface="Calibri"/>
              </a:rPr>
              <a:t>Society for Social Responsibility in Science</a:t>
            </a:r>
            <a:r>
              <a:rPr lang="de-DE" sz="2800">
                <a:solidFill>
                  <a:srgbClr val="000000"/>
                </a:solidFill>
                <a:latin typeface="Calibri"/>
              </a:rPr>
              <a:t> (SSRS) in USA</a:t>
            </a:r>
            <a:endParaRPr/>
          </a:p>
          <a:p>
            <a:pPr>
              <a:lnSpc>
                <a:spcPct val="100000"/>
              </a:lnSpc>
              <a:buFont typeface="Arial"/>
              <a:buChar char="•"/>
            </a:pPr>
            <a:r>
              <a:rPr i="1" lang="de-DE" sz="2800">
                <a:solidFill>
                  <a:srgbClr val="000000"/>
                </a:solidFill>
                <a:latin typeface="Calibri"/>
              </a:rPr>
              <a:t>1966: GVW  in Deutschland</a:t>
            </a:r>
            <a:endParaRPr/>
          </a:p>
          <a:p>
            <a:pPr lvl="1">
              <a:lnSpc>
                <a:spcPct val="100000"/>
              </a:lnSpc>
              <a:buFont typeface="Arial"/>
              <a:buChar char="–"/>
            </a:pPr>
            <a:r>
              <a:rPr lang="de-DE" sz="2000">
                <a:solidFill>
                  <a:srgbClr val="000000"/>
                </a:solidFill>
                <a:latin typeface="Calibri"/>
              </a:rPr>
              <a:t>Persönlich moralische Verantwortung übernehmen</a:t>
            </a:r>
            <a:endParaRPr/>
          </a:p>
          <a:p>
            <a:pPr lvl="1">
              <a:lnSpc>
                <a:spcPct val="100000"/>
              </a:lnSpc>
              <a:buFont typeface="Arial"/>
              <a:buChar char="–"/>
            </a:pPr>
            <a:r>
              <a:rPr lang="de-DE" sz="2000">
                <a:solidFill>
                  <a:srgbClr val="000000"/>
                </a:solidFill>
                <a:latin typeface="Calibri"/>
              </a:rPr>
              <a:t>Anderen helfen Mittel der Wissenschaft und Technik menschenwürdig zu gebrauchen</a:t>
            </a:r>
            <a:endParaRPr/>
          </a:p>
        </p:txBody>
      </p:sp>
      <p:pic>
        <p:nvPicPr>
          <p:cNvPr descr="" id="386" name="Grafik 7"/>
          <p:cNvPicPr/>
          <p:nvPr/>
        </p:nvPicPr>
        <p:blipFill>
          <a:blip r:embed="rId1"/>
          <a:stretch>
            <a:fillRect/>
          </a:stretch>
        </p:blipFill>
        <p:spPr>
          <a:xfrm>
            <a:off x="2557800" y="4858560"/>
            <a:ext cx="3886200" cy="1162440"/>
          </a:xfrm>
          <a:prstGeom prst="rect">
            <a:avLst/>
          </a:prstGeom>
        </p:spPr>
      </p:pic>
      <p:sp>
        <p:nvSpPr>
          <p:cNvPr id="387" name="CustomShape 3"/>
          <p:cNvSpPr/>
          <p:nvPr/>
        </p:nvSpPr>
        <p:spPr>
          <a:xfrm>
            <a:off x="327600" y="4653000"/>
            <a:ext cx="8346600" cy="1434240"/>
          </a:xfrm>
          <a:prstGeom prst="rect">
            <a:avLst/>
          </a:prstGeom>
          <a:ln w="25560">
            <a:solidFill>
              <a:srgbClr val="254061"/>
            </a:solidFill>
            <a:round/>
          </a:ln>
        </p:spPr>
      </p:sp>
      <p:sp>
        <p:nvSpPr>
          <p:cNvPr id="388" name="Line 4"/>
          <p:cNvSpPr/>
          <p:nvPr/>
        </p:nvSpPr>
        <p:spPr>
          <a:xfrm>
            <a:off x="327240" y="4437000"/>
            <a:ext cx="8346960" cy="0"/>
          </a:xfrm>
          <a:prstGeom prst="line">
            <a:avLst/>
          </a:prstGeom>
          <a:ln w="38160">
            <a:solidFill>
              <a:srgbClr val="000000"/>
            </a:solidFill>
            <a:round/>
          </a:ln>
        </p:spPr>
      </p:sp>
      <p:sp>
        <p:nvSpPr>
          <p:cNvPr id="389"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[GEVOB2]</a:t>
            </a: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GVW (2/2)</a:t>
            </a:r>
            <a:endParaRPr/>
          </a:p>
        </p:txBody>
      </p:sp>
      <p:sp>
        <p:nvSpPr>
          <p:cNvPr id="391"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Organisiert Tagungen und veröffentlicht Zeitschrift</a:t>
            </a:r>
            <a:endParaRPr/>
          </a:p>
          <a:p>
            <a:pPr>
              <a:lnSpc>
                <a:spcPct val="100000"/>
              </a:lnSpc>
              <a:buFont typeface="Arial"/>
              <a:buChar char="•"/>
            </a:pPr>
            <a:r>
              <a:rPr lang="de-DE" sz="2800">
                <a:solidFill>
                  <a:srgbClr val="000000"/>
                </a:solidFill>
                <a:latin typeface="Calibri"/>
              </a:rPr>
              <a:t>Verleiht </a:t>
            </a:r>
            <a:r>
              <a:rPr b="1" lang="de-DE" sz="2800">
                <a:solidFill>
                  <a:srgbClr val="000000"/>
                </a:solidFill>
                <a:latin typeface="Calibri"/>
              </a:rPr>
              <a:t>Max Born-Medaille</a:t>
            </a:r>
            <a:r>
              <a:rPr lang="de-DE" sz="2800">
                <a:solidFill>
                  <a:srgbClr val="000000"/>
                </a:solidFill>
                <a:latin typeface="Calibri"/>
              </a:rPr>
              <a:t> für Verantwortung in der Wissenschaft</a:t>
            </a:r>
            <a:endParaRPr/>
          </a:p>
        </p:txBody>
      </p:sp>
      <p:pic>
        <p:nvPicPr>
          <p:cNvPr descr="" id="392" name="Grafik 10"/>
          <p:cNvPicPr/>
          <p:nvPr/>
        </p:nvPicPr>
        <p:blipFill>
          <a:blip r:embed="rId1"/>
          <a:stretch>
            <a:fillRect/>
          </a:stretch>
        </p:blipFill>
        <p:spPr>
          <a:xfrm>
            <a:off x="2557800" y="4858560"/>
            <a:ext cx="3886200" cy="1162440"/>
          </a:xfrm>
          <a:prstGeom prst="rect">
            <a:avLst/>
          </a:prstGeom>
        </p:spPr>
      </p:pic>
      <p:sp>
        <p:nvSpPr>
          <p:cNvPr id="393" name="CustomShape 3"/>
          <p:cNvSpPr/>
          <p:nvPr/>
        </p:nvSpPr>
        <p:spPr>
          <a:xfrm>
            <a:off x="327600" y="4653000"/>
            <a:ext cx="8346600" cy="1434240"/>
          </a:xfrm>
          <a:prstGeom prst="rect">
            <a:avLst/>
          </a:prstGeom>
          <a:ln w="25560">
            <a:solidFill>
              <a:srgbClr val="254061"/>
            </a:solidFill>
            <a:round/>
          </a:ln>
        </p:spPr>
      </p:sp>
      <p:sp>
        <p:nvSpPr>
          <p:cNvPr id="394" name="Line 4"/>
          <p:cNvSpPr/>
          <p:nvPr/>
        </p:nvSpPr>
        <p:spPr>
          <a:xfrm>
            <a:off x="327240" y="4365000"/>
            <a:ext cx="8346960" cy="0"/>
          </a:xfrm>
          <a:prstGeom prst="line">
            <a:avLst/>
          </a:prstGeom>
          <a:ln w="38160">
            <a:solidFill>
              <a:srgbClr val="000000"/>
            </a:solidFill>
            <a:round/>
          </a:ln>
        </p:spPr>
      </p:sp>
      <p:sp>
        <p:nvSpPr>
          <p:cNvPr id="395"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[GEVOB2]</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6"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(1/3)</a:t>
            </a:r>
            <a:endParaRPr/>
          </a:p>
        </p:txBody>
      </p:sp>
      <p:sp>
        <p:nvSpPr>
          <p:cNvPr id="397"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Ordentliches oder förderndes Mitglied bei einer Gesellschaft werden</a:t>
            </a:r>
            <a:endParaRPr/>
          </a:p>
        </p:txBody>
      </p:sp>
      <p:pic>
        <p:nvPicPr>
          <p:cNvPr descr="" id="398" name="Grafik 6"/>
          <p:cNvPicPr/>
          <p:nvPr/>
        </p:nvPicPr>
        <p:blipFill>
          <a:blip r:embed="rId1"/>
          <a:stretch>
            <a:fillRect/>
          </a:stretch>
        </p:blipFill>
        <p:spPr>
          <a:xfrm>
            <a:off x="2557800" y="4858560"/>
            <a:ext cx="3886200" cy="1162440"/>
          </a:xfrm>
          <a:prstGeom prst="rect">
            <a:avLst/>
          </a:prstGeom>
        </p:spPr>
      </p:pic>
      <p:sp>
        <p:nvSpPr>
          <p:cNvPr id="399" name="CustomShape 3"/>
          <p:cNvSpPr/>
          <p:nvPr/>
        </p:nvSpPr>
        <p:spPr>
          <a:xfrm>
            <a:off x="327600" y="4653000"/>
            <a:ext cx="8346600" cy="1434240"/>
          </a:xfrm>
          <a:prstGeom prst="rect">
            <a:avLst/>
          </a:prstGeom>
          <a:ln w="25560">
            <a:solidFill>
              <a:srgbClr val="254061"/>
            </a:solidFill>
            <a:round/>
          </a:ln>
        </p:spPr>
      </p:sp>
      <p:sp>
        <p:nvSpPr>
          <p:cNvPr id="400" name="Line 4"/>
          <p:cNvSpPr/>
          <p:nvPr/>
        </p:nvSpPr>
        <p:spPr>
          <a:xfrm>
            <a:off x="327240" y="4365000"/>
            <a:ext cx="8346960" cy="0"/>
          </a:xfrm>
          <a:prstGeom prst="line">
            <a:avLst/>
          </a:prstGeom>
          <a:ln w="38160">
            <a:solidFill>
              <a:srgbClr val="000000"/>
            </a:solidFill>
            <a:round/>
          </a:ln>
        </p:spPr>
      </p:sp>
      <p:sp>
        <p:nvSpPr>
          <p:cNvPr id="401"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[GEVOB2]</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2"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(2/3)</a:t>
            </a:r>
            <a:endParaRPr/>
          </a:p>
        </p:txBody>
      </p:sp>
      <p:sp>
        <p:nvSpPr>
          <p:cNvPr id="403"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a:p>
        </p:txBody>
      </p:sp>
      <p:pic>
        <p:nvPicPr>
          <p:cNvPr descr="" id="404" name="Grafik 6"/>
          <p:cNvPicPr/>
          <p:nvPr/>
        </p:nvPicPr>
        <p:blipFill>
          <a:blip r:embed="rId1"/>
          <a:stretch>
            <a:fillRect/>
          </a:stretch>
        </p:blipFill>
        <p:spPr>
          <a:xfrm>
            <a:off x="2557800" y="4858560"/>
            <a:ext cx="3886200" cy="1162440"/>
          </a:xfrm>
          <a:prstGeom prst="rect">
            <a:avLst/>
          </a:prstGeom>
        </p:spPr>
      </p:pic>
      <p:sp>
        <p:nvSpPr>
          <p:cNvPr id="405" name="CustomShape 3"/>
          <p:cNvSpPr/>
          <p:nvPr/>
        </p:nvSpPr>
        <p:spPr>
          <a:xfrm>
            <a:off x="327600" y="4653000"/>
            <a:ext cx="8346600" cy="1434240"/>
          </a:xfrm>
          <a:prstGeom prst="rect">
            <a:avLst/>
          </a:prstGeom>
          <a:ln w="25560">
            <a:solidFill>
              <a:srgbClr val="254061"/>
            </a:solidFill>
            <a:round/>
          </a:ln>
        </p:spPr>
      </p:sp>
      <p:sp>
        <p:nvSpPr>
          <p:cNvPr id="406" name="Line 4"/>
          <p:cNvSpPr/>
          <p:nvPr/>
        </p:nvSpPr>
        <p:spPr>
          <a:xfrm>
            <a:off x="327240" y="4365000"/>
            <a:ext cx="8346960" cy="0"/>
          </a:xfrm>
          <a:prstGeom prst="line">
            <a:avLst/>
          </a:prstGeom>
          <a:ln w="38160">
            <a:solidFill>
              <a:srgbClr val="000000"/>
            </a:solidFill>
            <a:round/>
          </a:ln>
        </p:spPr>
      </p:sp>
      <p:sp>
        <p:nvSpPr>
          <p:cNvPr id="407"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[GEVOB2]</a:t>
            </a: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8"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(3/3)</a:t>
            </a:r>
            <a:endParaRPr/>
          </a:p>
        </p:txBody>
      </p:sp>
      <p:sp>
        <p:nvSpPr>
          <p:cNvPr id="409"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Förderndes Mitglied kann werden, wer […] aus irgendeinem Grunde eine ordentliche Mitgliedschaft nicht erwerben will. Fördernde Mitglieder haben kein Stimmrecht.“ - GVW</a:t>
            </a:r>
            <a:endParaRPr/>
          </a:p>
        </p:txBody>
      </p:sp>
      <p:pic>
        <p:nvPicPr>
          <p:cNvPr descr="" id="410" name="Grafik 3"/>
          <p:cNvPicPr/>
          <p:nvPr/>
        </p:nvPicPr>
        <p:blipFill>
          <a:blip r:embed="rId1"/>
          <a:stretch>
            <a:fillRect/>
          </a:stretch>
        </p:blipFill>
        <p:spPr>
          <a:xfrm>
            <a:off x="2557800" y="4858560"/>
            <a:ext cx="3886200" cy="1162440"/>
          </a:xfrm>
          <a:prstGeom prst="rect">
            <a:avLst/>
          </a:prstGeom>
        </p:spPr>
      </p:pic>
      <p:sp>
        <p:nvSpPr>
          <p:cNvPr id="411" name="CustomShape 3"/>
          <p:cNvSpPr/>
          <p:nvPr/>
        </p:nvSpPr>
        <p:spPr>
          <a:xfrm>
            <a:off x="327600" y="4653000"/>
            <a:ext cx="8346600" cy="1434240"/>
          </a:xfrm>
          <a:prstGeom prst="rect">
            <a:avLst/>
          </a:prstGeom>
          <a:ln w="25560">
            <a:solidFill>
              <a:srgbClr val="254061"/>
            </a:solidFill>
            <a:round/>
          </a:ln>
        </p:spPr>
      </p:sp>
      <p:sp>
        <p:nvSpPr>
          <p:cNvPr id="412" name="Line 4"/>
          <p:cNvSpPr/>
          <p:nvPr/>
        </p:nvSpPr>
        <p:spPr>
          <a:xfrm>
            <a:off x="327240" y="4365000"/>
            <a:ext cx="8346960" cy="0"/>
          </a:xfrm>
          <a:prstGeom prst="line">
            <a:avLst/>
          </a:prstGeom>
          <a:ln w="38160">
            <a:solidFill>
              <a:srgbClr val="000000"/>
            </a:solidFill>
            <a:round/>
          </a:ln>
        </p:spPr>
      </p:sp>
      <p:sp>
        <p:nvSpPr>
          <p:cNvPr id="413"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[GEVOB2]</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14" name="Grafik 6"/>
          <p:cNvPicPr/>
          <p:nvPr/>
        </p:nvPicPr>
        <p:blipFill>
          <a:blip r:embed="rId1"/>
          <a:stretch>
            <a:fillRect/>
          </a:stretch>
        </p:blipFill>
        <p:spPr>
          <a:xfrm>
            <a:off x="1945080" y="4756680"/>
            <a:ext cx="5111640" cy="1264320"/>
          </a:xfrm>
          <a:prstGeom prst="rect">
            <a:avLst/>
          </a:prstGeom>
        </p:spPr>
      </p:pic>
      <p:sp>
        <p:nvSpPr>
          <p:cNvPr id="415"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FIfF (1/2)</a:t>
            </a:r>
            <a:endParaRPr/>
          </a:p>
        </p:txBody>
      </p:sp>
      <p:sp>
        <p:nvSpPr>
          <p:cNvPr id="416" name="TextShape 2"/>
          <p:cNvSpPr txBox="1"/>
          <p:nvPr/>
        </p:nvSpPr>
        <p:spPr>
          <a:xfrm>
            <a:off x="327600" y="980640"/>
            <a:ext cx="8358840" cy="3456000"/>
          </a:xfrm>
          <a:prstGeom prst="rect">
            <a:avLst/>
          </a:prstGeom>
        </p:spPr>
        <p:txBody>
          <a:bodyPr/>
          <a:p>
            <a:pPr>
              <a:lnSpc>
                <a:spcPct val="100000"/>
              </a:lnSpc>
              <a:buFont typeface="Arial"/>
              <a:buChar char="•"/>
            </a:pPr>
            <a:r>
              <a:rPr lang="de-DE" sz="3200">
                <a:solidFill>
                  <a:srgbClr val="000000"/>
                </a:solidFill>
                <a:latin typeface="Calibri"/>
              </a:rPr>
              <a:t>Forum InformatikerInnen für Frieden und gesellschaftliche Verantwortung e.V. </a:t>
            </a:r>
            <a:endParaRPr/>
          </a:p>
          <a:p>
            <a:pPr>
              <a:lnSpc>
                <a:spcPct val="100000"/>
              </a:lnSpc>
              <a:buFont typeface="Arial"/>
              <a:buChar char="•"/>
            </a:pPr>
            <a:r>
              <a:rPr lang="de-DE" sz="3200">
                <a:solidFill>
                  <a:srgbClr val="000000"/>
                </a:solidFill>
                <a:latin typeface="Calibri"/>
              </a:rPr>
              <a:t>1984: Gründung als Verein</a:t>
            </a:r>
            <a:endParaRPr/>
          </a:p>
        </p:txBody>
      </p:sp>
      <p:sp>
        <p:nvSpPr>
          <p:cNvPr id="417" name="CustomShape 3"/>
          <p:cNvSpPr/>
          <p:nvPr/>
        </p:nvSpPr>
        <p:spPr>
          <a:xfrm>
            <a:off x="327600" y="4653000"/>
            <a:ext cx="8346600" cy="1434240"/>
          </a:xfrm>
          <a:prstGeom prst="rect">
            <a:avLst/>
          </a:prstGeom>
          <a:ln w="25560">
            <a:solidFill>
              <a:srgbClr val="254061"/>
            </a:solidFill>
            <a:round/>
          </a:ln>
        </p:spPr>
      </p:sp>
      <p:sp>
        <p:nvSpPr>
          <p:cNvPr id="418" name="Line 4"/>
          <p:cNvSpPr/>
          <p:nvPr/>
        </p:nvSpPr>
        <p:spPr>
          <a:xfrm>
            <a:off x="327240" y="4365000"/>
            <a:ext cx="8346960" cy="0"/>
          </a:xfrm>
          <a:prstGeom prst="line">
            <a:avLst/>
          </a:prstGeom>
          <a:ln w="38160">
            <a:solidFill>
              <a:srgbClr val="000000"/>
            </a:solidFill>
            <a:round/>
          </a:ln>
        </p:spPr>
      </p:sp>
      <p:sp>
        <p:nvSpPr>
          <p:cNvPr id="419"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[GEVOB3]</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1"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20" name="Grafik 6"/>
          <p:cNvPicPr/>
          <p:nvPr/>
        </p:nvPicPr>
        <p:blipFill>
          <a:blip r:embed="rId1"/>
          <a:stretch>
            <a:fillRect/>
          </a:stretch>
        </p:blipFill>
        <p:spPr>
          <a:xfrm>
            <a:off x="1945080" y="4756680"/>
            <a:ext cx="5111640" cy="1264320"/>
          </a:xfrm>
          <a:prstGeom prst="rect">
            <a:avLst/>
          </a:prstGeom>
        </p:spPr>
      </p:pic>
      <p:sp>
        <p:nvSpPr>
          <p:cNvPr id="421"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FIfF (2/2)</a:t>
            </a:r>
            <a:endParaRPr/>
          </a:p>
        </p:txBody>
      </p:sp>
      <p:sp>
        <p:nvSpPr>
          <p:cNvPr id="422"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Kernthemen</a:t>
            </a:r>
            <a:r>
              <a:rPr lang="de-DE" sz="2400">
                <a:solidFill>
                  <a:srgbClr val="000000"/>
                </a:solidFill>
                <a:latin typeface="Calibri"/>
              </a:rPr>
              <a:t>:</a:t>
            </a:r>
            <a:endParaRPr/>
          </a:p>
          <a:p>
            <a:pPr lvl="1">
              <a:lnSpc>
                <a:spcPct val="100000"/>
              </a:lnSpc>
              <a:buFont typeface="Arial"/>
              <a:buChar char="–"/>
            </a:pPr>
            <a:r>
              <a:rPr lang="de-DE" sz="2000">
                <a:solidFill>
                  <a:srgbClr val="000000"/>
                </a:solidFill>
                <a:latin typeface="Calibri"/>
              </a:rPr>
              <a:t>Datenschutz</a:t>
            </a:r>
            <a:endParaRPr/>
          </a:p>
          <a:p>
            <a:pPr lvl="1">
              <a:lnSpc>
                <a:spcPct val="100000"/>
              </a:lnSpc>
              <a:buFont typeface="Arial"/>
              <a:buChar char="–"/>
            </a:pPr>
            <a:r>
              <a:rPr lang="de-DE" sz="2000">
                <a:solidFill>
                  <a:srgbClr val="000000"/>
                </a:solidFill>
                <a:latin typeface="Calibri"/>
              </a:rPr>
              <a:t>Einsatz von IT zur Kontrolle und Überwachung</a:t>
            </a:r>
            <a:endParaRPr/>
          </a:p>
          <a:p>
            <a:pPr lvl="1">
              <a:lnSpc>
                <a:spcPct val="100000"/>
              </a:lnSpc>
              <a:buFont typeface="Arial"/>
              <a:buChar char="–"/>
            </a:pPr>
            <a:r>
              <a:rPr lang="de-DE" sz="2000">
                <a:solidFill>
                  <a:srgbClr val="000000"/>
                </a:solidFill>
                <a:latin typeface="Calibri"/>
              </a:rPr>
              <a:t>Abrüstung der Informatik in milit. Anwendungen</a:t>
            </a:r>
            <a:endParaRPr/>
          </a:p>
          <a:p>
            <a:pPr lvl="1">
              <a:lnSpc>
                <a:spcPct val="100000"/>
              </a:lnSpc>
              <a:buFont typeface="Arial"/>
              <a:buChar char="–"/>
            </a:pPr>
            <a:r>
              <a:rPr lang="de-DE" sz="2000">
                <a:solidFill>
                  <a:srgbClr val="000000"/>
                </a:solidFill>
                <a:latin typeface="Calibri"/>
              </a:rPr>
              <a:t>Menschengerechte Gestaltung von Arbeitsprozessen</a:t>
            </a:r>
            <a:endParaRPr/>
          </a:p>
          <a:p>
            <a:pPr lvl="1">
              <a:lnSpc>
                <a:spcPct val="100000"/>
              </a:lnSpc>
              <a:buFont typeface="Arial"/>
              <a:buChar char="–"/>
            </a:pPr>
            <a:r>
              <a:rPr lang="de-DE" sz="2000">
                <a:solidFill>
                  <a:srgbClr val="000000"/>
                </a:solidFill>
                <a:latin typeface="Calibri"/>
              </a:rPr>
              <a:t>Diskriminierung von Menschen mit Behinderung sowie Frauen in und durch IT</a:t>
            </a:r>
            <a:endParaRPr/>
          </a:p>
          <a:p>
            <a:pPr>
              <a:lnSpc>
                <a:spcPct val="100000"/>
              </a:lnSpc>
              <a:buFont typeface="Arial"/>
              <a:buChar char="•"/>
            </a:pPr>
            <a:r>
              <a:rPr lang="de-DE" sz="2800">
                <a:solidFill>
                  <a:srgbClr val="000000"/>
                </a:solidFill>
                <a:latin typeface="Calibri"/>
              </a:rPr>
              <a:t>Verleiht</a:t>
            </a:r>
            <a:r>
              <a:rPr lang="de-DE" sz="2400">
                <a:solidFill>
                  <a:srgbClr val="000000"/>
                </a:solidFill>
                <a:latin typeface="Calibri"/>
              </a:rPr>
              <a:t> Studienpreis</a:t>
            </a:r>
            <a:endParaRPr/>
          </a:p>
        </p:txBody>
      </p:sp>
      <p:sp>
        <p:nvSpPr>
          <p:cNvPr id="423" name="CustomShape 3"/>
          <p:cNvSpPr/>
          <p:nvPr/>
        </p:nvSpPr>
        <p:spPr>
          <a:xfrm>
            <a:off x="327600" y="4653000"/>
            <a:ext cx="8346600" cy="1434240"/>
          </a:xfrm>
          <a:prstGeom prst="rect">
            <a:avLst/>
          </a:prstGeom>
          <a:ln w="25560">
            <a:solidFill>
              <a:srgbClr val="254061"/>
            </a:solidFill>
            <a:round/>
          </a:ln>
        </p:spPr>
      </p:sp>
      <p:sp>
        <p:nvSpPr>
          <p:cNvPr id="424" name="Line 4"/>
          <p:cNvSpPr/>
          <p:nvPr/>
        </p:nvSpPr>
        <p:spPr>
          <a:xfrm>
            <a:off x="327240" y="4365000"/>
            <a:ext cx="8346960" cy="0"/>
          </a:xfrm>
          <a:prstGeom prst="line">
            <a:avLst/>
          </a:prstGeom>
          <a:ln w="38160">
            <a:solidFill>
              <a:srgbClr val="000000"/>
            </a:solidFill>
            <a:round/>
          </a:ln>
        </p:spPr>
      </p:sp>
      <p:sp>
        <p:nvSpPr>
          <p:cNvPr id="425"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[GEVOB3]</a:t>
            </a: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26" name="Grafik 6"/>
          <p:cNvPicPr/>
          <p:nvPr/>
        </p:nvPicPr>
        <p:blipFill>
          <a:blip r:embed="rId1"/>
          <a:stretch>
            <a:fillRect/>
          </a:stretch>
        </p:blipFill>
        <p:spPr>
          <a:xfrm>
            <a:off x="1945080" y="4756680"/>
            <a:ext cx="5111640" cy="1264320"/>
          </a:xfrm>
          <a:prstGeom prst="rect">
            <a:avLst/>
          </a:prstGeom>
        </p:spPr>
      </p:pic>
      <p:sp>
        <p:nvSpPr>
          <p:cNvPr id="427"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a:t>
            </a:r>
            <a:endParaRPr/>
          </a:p>
        </p:txBody>
      </p:sp>
      <p:sp>
        <p:nvSpPr>
          <p:cNvPr id="428"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Organisiert Vorträge und Tagungen</a:t>
            </a:r>
            <a:endParaRPr/>
          </a:p>
          <a:p>
            <a:pPr>
              <a:lnSpc>
                <a:spcPct val="100000"/>
              </a:lnSpc>
              <a:buFont typeface="Arial"/>
              <a:buChar char="•"/>
            </a:pPr>
            <a:r>
              <a:rPr lang="de-DE" sz="2800">
                <a:solidFill>
                  <a:srgbClr val="000000"/>
                </a:solidFill>
                <a:latin typeface="Calibri"/>
              </a:rPr>
              <a:t>Veröffentlicht Publikationen</a:t>
            </a:r>
            <a:endParaRPr/>
          </a:p>
          <a:p>
            <a:pPr lvl="1">
              <a:lnSpc>
                <a:spcPct val="100000"/>
              </a:lnSpc>
              <a:buFont typeface="Arial"/>
              <a:buChar char="–"/>
            </a:pPr>
            <a:r>
              <a:rPr lang="de-DE" sz="2000">
                <a:solidFill>
                  <a:srgbClr val="000000"/>
                </a:solidFill>
                <a:latin typeface="Calibri"/>
              </a:rPr>
              <a:t>Vierteljährig FifF Kommunikation</a:t>
            </a:r>
            <a:endParaRPr/>
          </a:p>
          <a:p>
            <a:pPr lvl="1">
              <a:lnSpc>
                <a:spcPct val="100000"/>
              </a:lnSpc>
              <a:buFont typeface="Arial"/>
              <a:buChar char="–"/>
            </a:pPr>
            <a:r>
              <a:rPr lang="de-DE" sz="2000">
                <a:solidFill>
                  <a:srgbClr val="000000"/>
                </a:solidFill>
                <a:latin typeface="Calibri"/>
              </a:rPr>
              <a:t>Broschüren </a:t>
            </a:r>
            <a:endParaRPr/>
          </a:p>
          <a:p>
            <a:pPr lvl="1">
              <a:lnSpc>
                <a:spcPct val="100000"/>
              </a:lnSpc>
              <a:buFont typeface="Arial"/>
              <a:buChar char="–"/>
            </a:pPr>
            <a:r>
              <a:rPr lang="de-DE" sz="2000">
                <a:solidFill>
                  <a:srgbClr val="000000"/>
                </a:solidFill>
                <a:latin typeface="Calibri"/>
              </a:rPr>
              <a:t>Bücher z.B. Kreowski „Informatik und Gesellschaft. Verflechtung und Perpektiven“</a:t>
            </a:r>
            <a:endParaRPr/>
          </a:p>
          <a:p>
            <a:pPr>
              <a:lnSpc>
                <a:spcPct val="100000"/>
              </a:lnSpc>
              <a:buFont typeface="Arial"/>
              <a:buChar char="•"/>
            </a:pPr>
            <a:r>
              <a:rPr lang="de-DE" sz="2800">
                <a:solidFill>
                  <a:srgbClr val="000000"/>
                </a:solidFill>
                <a:latin typeface="Calibri"/>
              </a:rPr>
              <a:t>Mitgliedschaft oder Spenden</a:t>
            </a:r>
            <a:endParaRPr/>
          </a:p>
        </p:txBody>
      </p:sp>
      <p:sp>
        <p:nvSpPr>
          <p:cNvPr id="429" name="CustomShape 3"/>
          <p:cNvSpPr/>
          <p:nvPr/>
        </p:nvSpPr>
        <p:spPr>
          <a:xfrm>
            <a:off x="327600" y="4653000"/>
            <a:ext cx="8346600" cy="1434240"/>
          </a:xfrm>
          <a:prstGeom prst="rect">
            <a:avLst/>
          </a:prstGeom>
          <a:ln w="25560">
            <a:solidFill>
              <a:srgbClr val="254061"/>
            </a:solidFill>
            <a:round/>
          </a:ln>
        </p:spPr>
      </p:sp>
      <p:sp>
        <p:nvSpPr>
          <p:cNvPr id="430" name="Line 4"/>
          <p:cNvSpPr/>
          <p:nvPr/>
        </p:nvSpPr>
        <p:spPr>
          <a:xfrm>
            <a:off x="327240" y="4365000"/>
            <a:ext cx="8346960" cy="0"/>
          </a:xfrm>
          <a:prstGeom prst="line">
            <a:avLst/>
          </a:prstGeom>
          <a:ln w="38160">
            <a:solidFill>
              <a:srgbClr val="000000"/>
            </a:solidFill>
            <a:round/>
          </a:ln>
        </p:spPr>
      </p:sp>
      <p:sp>
        <p:nvSpPr>
          <p:cNvPr id="431" name="CustomShape 5"/>
          <p:cNvSpPr/>
          <p:nvPr/>
        </p:nvSpPr>
        <p:spPr>
          <a:xfrm>
            <a:off x="7498080" y="5718240"/>
            <a:ext cx="1246320" cy="364680"/>
          </a:xfrm>
          <a:prstGeom prst="rect">
            <a:avLst/>
          </a:prstGeom>
        </p:spPr>
        <p:txBody>
          <a:bodyPr bIns="45000" lIns="90000" rIns="90000" tIns="45000" wrap="none"/>
          <a:p>
            <a:pPr>
              <a:lnSpc>
                <a:spcPct val="100000"/>
              </a:lnSpc>
            </a:pPr>
            <a:r>
              <a:rPr lang="de-DE">
                <a:solidFill>
                  <a:srgbClr val="000000"/>
                </a:solidFill>
                <a:latin typeface="Calibri"/>
              </a:rPr>
              <a:t>[GEVOB3]</a:t>
            </a:r>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show="0">
  <p:cSld>
    <p:spTree>
      <p:nvGrpSpPr>
        <p:cNvPr id="1" name=""/>
        <p:cNvGrpSpPr/>
        <p:nvPr/>
      </p:nvGrpSpPr>
      <p:grpSpPr>
        <a:xfrm>
          <a:off x="0" y="0"/>
          <a:ext cx="0" cy="0"/>
          <a:chOff x="0" y="0"/>
          <a:chExt cx="0" cy="0"/>
        </a:xfrm>
      </p:grpSpPr>
      <p:sp>
        <p:nvSpPr>
          <p:cNvPr id="432"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Quellen - Moral und Ethik </a:t>
            </a:r>
            <a:endParaRPr/>
          </a:p>
        </p:txBody>
      </p:sp>
      <p:sp>
        <p:nvSpPr>
          <p:cNvPr id="433" name="TextShape 2"/>
          <p:cNvSpPr txBox="1"/>
          <p:nvPr/>
        </p:nvSpPr>
        <p:spPr>
          <a:xfrm>
            <a:off x="327600" y="980640"/>
            <a:ext cx="8358840" cy="3456000"/>
          </a:xfrm>
          <a:prstGeom prst="rect">
            <a:avLst/>
          </a:prstGeom>
        </p:spPr>
        <p:txBody>
          <a:bodyPr/>
          <a:p>
            <a:pPr>
              <a:lnSpc>
                <a:spcPct val="100000"/>
              </a:lnSpc>
            </a:pPr>
            <a:endParaRPr/>
          </a:p>
          <a:p>
            <a:pPr>
              <a:lnSpc>
                <a:spcPct val="100000"/>
              </a:lnSpc>
            </a:pPr>
            <a:r>
              <a:rPr lang="de-DE">
                <a:solidFill>
                  <a:srgbClr val="000000"/>
                </a:solidFill>
                <a:latin typeface="Calibri"/>
                <a:hlinkClick r:id="rId1"/>
              </a:rPr>
              <a:t>http://thismanskitchen.files.wordpress.com/2010/03/balance.png</a:t>
            </a:r>
            <a:endParaRPr/>
          </a:p>
          <a:p>
            <a:pPr>
              <a:lnSpc>
                <a:spcPct val="100000"/>
              </a:lnSpc>
            </a:pPr>
            <a:r>
              <a:rPr lang="de-DE">
                <a:solidFill>
                  <a:srgbClr val="000000"/>
                </a:solidFill>
                <a:latin typeface="Calibri"/>
              </a:rPr>
              <a:t>http://www.bpb.de/gesellschaft/umwelt/bioethik/</a:t>
            </a:r>
            <a:endParaRPr/>
          </a:p>
          <a:p>
            <a:pPr>
              <a:lnSpc>
                <a:spcPct val="100000"/>
              </a:lnSpc>
              <a:buFont typeface="Arial"/>
              <a:buChar char="•"/>
            </a:pPr>
            <a:r>
              <a:rPr lang="de-DE">
                <a:solidFill>
                  <a:srgbClr val="000000"/>
                </a:solidFill>
                <a:latin typeface="Calibri"/>
              </a:rPr>
              <a:t>Folien vom Kurs „Ethische Probleme der Informatik“ - Rödinger</a:t>
            </a:r>
            <a:endParaRPr/>
          </a:p>
          <a:p>
            <a:pPr>
              <a:lnSpc>
                <a:spcPct val="100000"/>
              </a:lnSpc>
            </a:pPr>
            <a:endParaRPr/>
          </a:p>
        </p:txBody>
      </p:sp>
    </p:spTree>
  </p:cSld>
  <p:timing>
    <p:tnLst>
      <p:par>
        <p:cTn dur="indefinite" id="11" nodeType="tmRoot" restart="never">
          <p:childTnLst>
            <p:seq>
              <p:cTn id="12"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Wie umgehen mit Verantwortung?</a:t>
            </a:r>
            <a:endParaRPr/>
          </a:p>
        </p:txBody>
      </p:sp>
      <p:sp>
        <p:nvSpPr>
          <p:cNvPr id="435"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A. Diefenbach definiert vier Gebote.</a:t>
            </a:r>
            <a:endParaRPr/>
          </a:p>
          <a:p>
            <a:pPr lvl="1">
              <a:lnSpc>
                <a:spcPct val="100000"/>
              </a:lnSpc>
              <a:buFont typeface="Arial"/>
              <a:buChar char="–"/>
            </a:pPr>
            <a:r>
              <a:rPr lang="de-DE" sz="2000">
                <a:solidFill>
                  <a:srgbClr val="000000"/>
                </a:solidFill>
                <a:latin typeface="Calibri"/>
              </a:rPr>
              <a:t>… </a:t>
            </a:r>
            <a:r>
              <a:rPr lang="de-DE" sz="2000">
                <a:solidFill>
                  <a:srgbClr val="000000"/>
                </a:solidFill>
                <a:latin typeface="Calibri"/>
              </a:rPr>
              <a:t>guter wissenschaftlicher Praxis</a:t>
            </a:r>
            <a:endParaRPr/>
          </a:p>
          <a:p>
            <a:pPr lvl="1">
              <a:lnSpc>
                <a:spcPct val="100000"/>
              </a:lnSpc>
              <a:buFont typeface="Arial"/>
              <a:buChar char="–"/>
            </a:pPr>
            <a:r>
              <a:rPr lang="de-DE" sz="2000">
                <a:solidFill>
                  <a:srgbClr val="000000"/>
                </a:solidFill>
                <a:latin typeface="Calibri"/>
              </a:rPr>
              <a:t>… </a:t>
            </a:r>
            <a:r>
              <a:rPr lang="de-DE" sz="2000">
                <a:solidFill>
                  <a:srgbClr val="000000"/>
                </a:solidFill>
                <a:latin typeface="Calibri"/>
              </a:rPr>
              <a:t>der Transparenz</a:t>
            </a:r>
            <a:endParaRPr/>
          </a:p>
          <a:p>
            <a:pPr lvl="1">
              <a:lnSpc>
                <a:spcPct val="100000"/>
              </a:lnSpc>
              <a:buFont typeface="Arial"/>
              <a:buChar char="–"/>
            </a:pPr>
            <a:r>
              <a:rPr lang="de-DE" sz="2000">
                <a:solidFill>
                  <a:srgbClr val="000000"/>
                </a:solidFill>
                <a:latin typeface="Calibri"/>
              </a:rPr>
              <a:t>… </a:t>
            </a:r>
            <a:r>
              <a:rPr lang="de-DE" sz="2000">
                <a:solidFill>
                  <a:srgbClr val="000000"/>
                </a:solidFill>
                <a:latin typeface="Calibri"/>
              </a:rPr>
              <a:t>der Interdisziplinarität</a:t>
            </a:r>
            <a:endParaRPr/>
          </a:p>
          <a:p>
            <a:pPr lvl="1">
              <a:lnSpc>
                <a:spcPct val="100000"/>
              </a:lnSpc>
              <a:buFont typeface="Arial"/>
              <a:buChar char="–"/>
            </a:pPr>
            <a:r>
              <a:rPr lang="de-DE" sz="2000">
                <a:solidFill>
                  <a:srgbClr val="000000"/>
                </a:solidFill>
                <a:latin typeface="Calibri"/>
              </a:rPr>
              <a:t>… </a:t>
            </a:r>
            <a:r>
              <a:rPr lang="de-DE" sz="2000">
                <a:solidFill>
                  <a:srgbClr val="000000"/>
                </a:solidFill>
                <a:latin typeface="Calibri"/>
              </a:rPr>
              <a:t>der Kontinuität</a:t>
            </a:r>
            <a:endParaRPr/>
          </a:p>
          <a:p>
            <a:pPr>
              <a:lnSpc>
                <a:spcPct val="100000"/>
              </a:lnSpc>
              <a:buFont typeface="Arial"/>
              <a:buChar char="•"/>
            </a:pPr>
            <a:r>
              <a:rPr lang="de-DE" sz="2800">
                <a:solidFill>
                  <a:srgbClr val="000000"/>
                </a:solidFill>
                <a:latin typeface="Calibri"/>
              </a:rPr>
              <a:t>„</a:t>
            </a:r>
            <a:r>
              <a:rPr lang="de-DE" sz="2800">
                <a:solidFill>
                  <a:srgbClr val="000000"/>
                </a:solidFill>
                <a:latin typeface="Calibri"/>
              </a:rPr>
              <a:t>Sie bilden […] eine Rahmenverantwortlichkeit, die jeder Forscher erfüllen kann und daher auch übernehmen sollte“ - </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6"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Quellen - Beeinflussung der Wissenschaft </a:t>
            </a:r>
            <a:endParaRPr/>
          </a:p>
        </p:txBody>
      </p:sp>
      <p:sp>
        <p:nvSpPr>
          <p:cNvPr id="437" name="TextShape 2"/>
          <p:cNvSpPr txBox="1"/>
          <p:nvPr/>
        </p:nvSpPr>
        <p:spPr>
          <a:xfrm>
            <a:off x="327600" y="980640"/>
            <a:ext cx="8358840" cy="5040360"/>
          </a:xfrm>
          <a:prstGeom prst="rect">
            <a:avLst/>
          </a:prstGeom>
        </p:spPr>
        <p:txBody>
          <a:bodyPr/>
          <a:p>
            <a:pPr lvl="1">
              <a:lnSpc>
                <a:spcPct val="100000"/>
              </a:lnSpc>
              <a:buFont typeface="Arial"/>
              <a:buChar char="•"/>
            </a:pPr>
            <a:r>
              <a:rPr lang="de-DE">
                <a:solidFill>
                  <a:srgbClr val="000000"/>
                </a:solidFill>
                <a:latin typeface="Calibri"/>
              </a:rPr>
              <a:t>[BEWI1] </a:t>
            </a:r>
            <a:r>
              <a:rPr lang="de-DE" sz="1600" u="sng">
                <a:solidFill>
                  <a:srgbClr val="0000ff"/>
                </a:solidFill>
                <a:latin typeface="Calibri"/>
                <a:hlinkClick r:id="rId1"/>
              </a:rPr>
              <a:t>http://</a:t>
            </a:r>
            <a:r>
              <a:rPr lang="de-DE" sz="1600" u="sng">
                <a:solidFill>
                  <a:srgbClr val="0000ff"/>
                </a:solidFill>
                <a:latin typeface="Calibri"/>
                <a:hlinkClick r:id="rId2"/>
              </a:rPr>
              <a:t>www.br.de/radio/bayern2/sendungen/iq-wissenschaft-und-forschung/gesellschaft/eu-forschung-forschungsgelder100.html</a:t>
            </a:r>
            <a:endParaRPr/>
          </a:p>
          <a:p>
            <a:pPr lvl="1">
              <a:lnSpc>
                <a:spcPct val="100000"/>
              </a:lnSpc>
              <a:buFont typeface="Arial"/>
              <a:buChar char="•"/>
            </a:pPr>
            <a:r>
              <a:rPr lang="de-DE">
                <a:solidFill>
                  <a:srgbClr val="000000"/>
                </a:solidFill>
                <a:latin typeface="Calibri"/>
              </a:rPr>
              <a:t>[BEWI2] </a:t>
            </a:r>
            <a:r>
              <a:rPr lang="de-DE" sz="1600" u="sng">
                <a:solidFill>
                  <a:srgbClr val="0000ff"/>
                </a:solidFill>
                <a:latin typeface="Calibri"/>
                <a:hlinkClick r:id="rId3"/>
              </a:rPr>
              <a:t>http://</a:t>
            </a:r>
            <a:r>
              <a:rPr lang="de-DE" sz="1600" u="sng">
                <a:solidFill>
                  <a:srgbClr val="0000ff"/>
                </a:solidFill>
                <a:latin typeface="Calibri"/>
                <a:hlinkClick r:id="rId4"/>
              </a:rPr>
              <a:t>www.tagesschau.de/wirtschaft/fischerei110.html</a:t>
            </a:r>
            <a:endParaRPr/>
          </a:p>
          <a:p>
            <a:pPr>
              <a:lnSpc>
                <a:spcPct val="100000"/>
              </a:lnSpc>
              <a:buFont typeface="Arial"/>
              <a:buChar char="•"/>
            </a:pPr>
            <a:r>
              <a:rPr lang="de-DE">
                <a:solidFill>
                  <a:srgbClr val="000000"/>
                </a:solidFill>
                <a:latin typeface="Calibri"/>
              </a:rPr>
              <a:t>[BEWI3]</a:t>
            </a:r>
            <a:r>
              <a:rPr lang="de-DE" u="sng">
                <a:solidFill>
                  <a:srgbClr val="0000ff"/>
                </a:solidFill>
                <a:latin typeface="Calibri"/>
                <a:hlinkClick r:id="rId5"/>
              </a:rPr>
              <a:t> </a:t>
            </a:r>
            <a:r>
              <a:rPr lang="de-DE" u="sng">
                <a:solidFill>
                  <a:srgbClr val="0000ff"/>
                </a:solidFill>
                <a:latin typeface="Calibri"/>
                <a:hlinkClick r:id="rId6"/>
              </a:rPr>
              <a:t>http://</a:t>
            </a:r>
            <a:r>
              <a:rPr lang="de-DE" u="sng">
                <a:solidFill>
                  <a:srgbClr val="0000ff"/>
                </a:solidFill>
                <a:latin typeface="Calibri"/>
                <a:hlinkClick r:id="rId7"/>
              </a:rPr>
              <a:t>ec.europa.eu/research/horizon2020/index_en.cfm?pg=h2020</a:t>
            </a:r>
            <a:endParaRPr/>
          </a:p>
          <a:p>
            <a:pPr>
              <a:lnSpc>
                <a:spcPct val="100000"/>
              </a:lnSpc>
              <a:buFont typeface="Arial"/>
              <a:buChar char="•"/>
            </a:pPr>
            <a:r>
              <a:rPr lang="de-DE">
                <a:solidFill>
                  <a:srgbClr val="000000"/>
                </a:solidFill>
                <a:latin typeface="Calibri"/>
              </a:rPr>
              <a:t>[BEWI4] </a:t>
            </a:r>
            <a:r>
              <a:rPr lang="de-DE" u="sng">
                <a:solidFill>
                  <a:srgbClr val="0000ff"/>
                </a:solidFill>
                <a:latin typeface="Calibri"/>
                <a:hlinkClick r:id="rId8"/>
              </a:rPr>
              <a:t>http://www.deutschlandfunk.de/forschung-zwischen-elfenbeinturm-und-wunschkonzert.1148.de.html?dram:article_id=264783</a:t>
            </a:r>
            <a:endParaRPr/>
          </a:p>
          <a:p>
            <a:pPr>
              <a:lnSpc>
                <a:spcPct val="100000"/>
              </a:lnSpc>
              <a:buFont typeface="Arial"/>
              <a:buChar char="•"/>
            </a:pPr>
            <a:r>
              <a:rPr lang="de-DE">
                <a:solidFill>
                  <a:srgbClr val="000000"/>
                </a:solidFill>
                <a:latin typeface="Calibri"/>
              </a:rPr>
              <a:t>[BEWI5]</a:t>
            </a:r>
            <a:r>
              <a:rPr lang="de-DE" u="sng">
                <a:solidFill>
                  <a:srgbClr val="0000ff"/>
                </a:solidFill>
                <a:latin typeface="Calibri"/>
                <a:hlinkClick r:id="rId9"/>
              </a:rPr>
              <a:t> http://www.wissenschaft.nrw.de/forschung/foerderung/europaeische-forschungs-und-innovationsfoerderung/horizont-2020/</a:t>
            </a:r>
            <a:endParaRPr/>
          </a:p>
          <a:p>
            <a:pPr>
              <a:lnSpc>
                <a:spcPct val="100000"/>
              </a:lnSpc>
              <a:buFont typeface="Arial"/>
              <a:buChar char="•"/>
            </a:pPr>
            <a:r>
              <a:rPr lang="de-DE">
                <a:solidFill>
                  <a:srgbClr val="000000"/>
                </a:solidFill>
                <a:latin typeface="Calibri"/>
              </a:rPr>
              <a:t>Bilder</a:t>
            </a:r>
            <a:endParaRPr/>
          </a:p>
          <a:p>
            <a:pPr lvl="1">
              <a:lnSpc>
                <a:spcPct val="100000"/>
              </a:lnSpc>
              <a:buFont typeface="Arial"/>
              <a:buChar char="–"/>
            </a:pPr>
            <a:r>
              <a:rPr lang="de-DE" sz="1600">
                <a:solidFill>
                  <a:srgbClr val="000000"/>
                </a:solidFill>
                <a:latin typeface="Calibri"/>
              </a:rPr>
              <a:t>[BEWIB1] </a:t>
            </a:r>
            <a:r>
              <a:rPr lang="de-DE" sz="1600" u="sng">
                <a:solidFill>
                  <a:srgbClr val="0000ff"/>
                </a:solidFill>
                <a:latin typeface="Calibri"/>
                <a:hlinkClick r:id="rId10"/>
              </a:rPr>
              <a:t>http://</a:t>
            </a:r>
            <a:r>
              <a:rPr lang="de-DE" sz="1600" u="sng">
                <a:solidFill>
                  <a:srgbClr val="0000ff"/>
                </a:solidFill>
                <a:latin typeface="Calibri"/>
                <a:hlinkClick r:id="rId11"/>
              </a:rPr>
              <a:t>www.br.de/radio/bayern2/sendungen/iq-wissenschaft-und-forschung/gesellschaft/eu-forschung-forschungsgelder100.html</a:t>
            </a:r>
            <a:endParaRPr/>
          </a:p>
          <a:p>
            <a:pPr lvl="1">
              <a:lnSpc>
                <a:spcPct val="100000"/>
              </a:lnSpc>
              <a:buFont typeface="Arial"/>
              <a:buChar char="–"/>
            </a:pPr>
            <a:r>
              <a:rPr lang="de-DE" sz="1600">
                <a:solidFill>
                  <a:srgbClr val="000000"/>
                </a:solidFill>
                <a:latin typeface="Calibri"/>
              </a:rPr>
              <a:t>[BEWIB2] </a:t>
            </a:r>
            <a:r>
              <a:rPr lang="de-DE" sz="1600" u="sng">
                <a:solidFill>
                  <a:srgbClr val="0000ff"/>
                </a:solidFill>
                <a:latin typeface="Calibri"/>
                <a:hlinkClick r:id="rId12"/>
              </a:rPr>
              <a:t>http://www.oncoscreen.com/images/reagenzglas.jpg</a:t>
            </a:r>
            <a:endParaRPr/>
          </a:p>
          <a:p>
            <a:pPr lvl="1">
              <a:lnSpc>
                <a:spcPct val="100000"/>
              </a:lnSpc>
              <a:buFont typeface="Arial"/>
              <a:buChar char="–"/>
            </a:pPr>
            <a:r>
              <a:rPr lang="de-DE" sz="1600">
                <a:solidFill>
                  <a:srgbClr val="000000"/>
                </a:solidFill>
                <a:latin typeface="Calibri"/>
              </a:rPr>
              <a:t>[BEWIB3] </a:t>
            </a:r>
            <a:r>
              <a:rPr lang="de-DE" sz="1600" u="sng">
                <a:solidFill>
                  <a:srgbClr val="0000ff"/>
                </a:solidFill>
                <a:latin typeface="Calibri"/>
                <a:hlinkClick r:id="rId13"/>
              </a:rPr>
              <a:t>http://</a:t>
            </a:r>
            <a:r>
              <a:rPr lang="de-DE" sz="1600" u="sng">
                <a:solidFill>
                  <a:srgbClr val="0000ff"/>
                </a:solidFill>
                <a:latin typeface="Calibri"/>
                <a:hlinkClick r:id="rId14"/>
              </a:rPr>
              <a:t>ec.europa.eu/digital-agenda/sites/digital-agenda/files/horizon2020_0.JPG</a:t>
            </a:r>
            <a:r>
              <a:rPr lang="de-DE" sz="1600">
                <a:solidFill>
                  <a:srgbClr val="000000"/>
                </a:solidFill>
                <a:latin typeface="Calibri"/>
              </a:rPr>
              <a:t> </a:t>
            </a:r>
            <a:endParaRPr/>
          </a:p>
          <a:p>
            <a:pPr lvl="1">
              <a:lnSpc>
                <a:spcPct val="100000"/>
              </a:lnSpc>
              <a:buFont typeface="Arial"/>
              <a:buChar char="–"/>
            </a:pPr>
            <a:r>
              <a:rPr lang="de-DE" sz="1600">
                <a:solidFill>
                  <a:srgbClr val="000000"/>
                </a:solidFill>
                <a:latin typeface="Calibri"/>
              </a:rPr>
              <a:t>[BEWIB4] </a:t>
            </a:r>
            <a:r>
              <a:rPr lang="de-DE" sz="1600" u="sng">
                <a:solidFill>
                  <a:srgbClr val="0000ff"/>
                </a:solidFill>
                <a:latin typeface="Calibri"/>
                <a:hlinkClick r:id="rId15"/>
              </a:rPr>
              <a:t>http://www.computerhistory.org/atchm//</a:t>
            </a:r>
            <a:r>
              <a:rPr lang="de-DE" sz="1600" u="sng">
                <a:solidFill>
                  <a:srgbClr val="0000ff"/>
                </a:solidFill>
                <a:latin typeface="Calibri"/>
                <a:hlinkClick r:id="rId16"/>
              </a:rPr>
              <a:t>wp-content/uploads/2011/12/Steve-Jobs-iPhone.jpg</a:t>
            </a:r>
            <a:r>
              <a:rPr lang="de-DE" sz="1600">
                <a:solidFill>
                  <a:srgbClr val="000000"/>
                </a:solidFill>
                <a:latin typeface="Calibri"/>
              </a:rPr>
              <a:t> </a:t>
            </a:r>
            <a:endParaRPr/>
          </a:p>
          <a:p>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Quellen - Gesetzlicher Rahmen</a:t>
            </a:r>
            <a:endParaRPr/>
          </a:p>
        </p:txBody>
      </p:sp>
      <p:sp>
        <p:nvSpPr>
          <p:cNvPr id="439" name="TextShape 2"/>
          <p:cNvSpPr txBox="1"/>
          <p:nvPr/>
        </p:nvSpPr>
        <p:spPr>
          <a:xfrm>
            <a:off x="327600" y="980640"/>
            <a:ext cx="8358840" cy="4824000"/>
          </a:xfrm>
          <a:prstGeom prst="rect">
            <a:avLst/>
          </a:prstGeom>
        </p:spPr>
        <p:txBody>
          <a:bodyPr/>
          <a:p>
            <a:pPr>
              <a:lnSpc>
                <a:spcPct val="100000"/>
              </a:lnSpc>
              <a:buFont typeface="Arial"/>
              <a:buChar char="•"/>
            </a:pPr>
            <a:r>
              <a:rPr lang="de-DE">
                <a:solidFill>
                  <a:srgbClr val="000000"/>
                </a:solidFill>
                <a:latin typeface="Calibri"/>
              </a:rPr>
              <a:t>[GERA1] Huber, P.M. (2008) Staat und Wissenschaft</a:t>
            </a:r>
            <a:endParaRPr/>
          </a:p>
          <a:p>
            <a:pPr>
              <a:lnSpc>
                <a:spcPct val="100000"/>
              </a:lnSpc>
              <a:buFont typeface="Arial"/>
              <a:buChar char="•"/>
            </a:pPr>
            <a:r>
              <a:rPr lang="de-DE">
                <a:solidFill>
                  <a:srgbClr val="000000"/>
                </a:solidFill>
                <a:latin typeface="Calibri"/>
              </a:rPr>
              <a:t>[GERA2] Wagner, Hellmut (2000) Rechtliche Rahmenbedingungen für Wissenschaft und Forschung Band 1</a:t>
            </a:r>
            <a:endParaRPr/>
          </a:p>
          <a:p>
            <a:pPr>
              <a:lnSpc>
                <a:spcPct val="100000"/>
              </a:lnSpc>
              <a:buFont typeface="Arial"/>
              <a:buChar char="•"/>
            </a:pPr>
            <a:r>
              <a:rPr lang="de-DE">
                <a:solidFill>
                  <a:srgbClr val="000000"/>
                </a:solidFill>
                <a:latin typeface="Calibri"/>
              </a:rPr>
              <a:t>[GERA3] Sandberg, Berit (2012) Wissenschaftlich Arbeiten von Abbildung bis Zitat: Lehr- und Übungsbuch für Bachelor, Master und Promotion (Kapitel 1.3)</a:t>
            </a:r>
            <a:endParaRPr/>
          </a:p>
          <a:p>
            <a:pPr>
              <a:lnSpc>
                <a:spcPct val="100000"/>
              </a:lnSpc>
              <a:buFont typeface="Arial"/>
              <a:buChar char="•"/>
            </a:pPr>
            <a:r>
              <a:rPr lang="de-DE">
                <a:solidFill>
                  <a:srgbClr val="000000"/>
                </a:solidFill>
                <a:latin typeface="Calibri"/>
              </a:rPr>
              <a:t>Bilder</a:t>
            </a:r>
            <a:endParaRPr/>
          </a:p>
          <a:p>
            <a:pPr lvl="1">
              <a:lnSpc>
                <a:spcPct val="100000"/>
              </a:lnSpc>
              <a:buFont typeface="Arial"/>
              <a:buChar char="–"/>
            </a:pPr>
            <a:r>
              <a:rPr lang="de-DE" sz="1600">
                <a:solidFill>
                  <a:srgbClr val="000000"/>
                </a:solidFill>
                <a:latin typeface="Calibri"/>
              </a:rPr>
              <a:t>[GERAB1] </a:t>
            </a:r>
            <a:r>
              <a:rPr lang="de-DE" sz="1600" u="sng">
                <a:solidFill>
                  <a:srgbClr val="0000ff"/>
                </a:solidFill>
                <a:latin typeface="Calibri"/>
                <a:hlinkClick r:id="rId1"/>
              </a:rPr>
              <a:t>http://www.loewensolar.de/_img/1/pic_16.jpg</a:t>
            </a:r>
            <a:r>
              <a:rPr lang="de-DE" sz="1600">
                <a:solidFill>
                  <a:srgbClr val="000000"/>
                </a:solidFill>
                <a:latin typeface="Calibri"/>
              </a:rPr>
              <a:t> </a:t>
            </a:r>
            <a:endParaRPr/>
          </a:p>
          <a:p>
            <a:pPr lvl="1">
              <a:lnSpc>
                <a:spcPct val="100000"/>
              </a:lnSpc>
              <a:buFont typeface="Arial"/>
              <a:buChar char="–"/>
            </a:pPr>
            <a:r>
              <a:rPr lang="de-DE" sz="1600">
                <a:solidFill>
                  <a:srgbClr val="000000"/>
                </a:solidFill>
                <a:latin typeface="Calibri"/>
              </a:rPr>
              <a:t>[GERAB2] </a:t>
            </a:r>
            <a:r>
              <a:rPr lang="de-DE" sz="1600" u="sng">
                <a:solidFill>
                  <a:srgbClr val="0000ff"/>
                </a:solidFill>
                <a:latin typeface="Calibri"/>
                <a:hlinkClick r:id="rId2"/>
              </a:rPr>
              <a:t>http</a:t>
            </a:r>
            <a:r>
              <a:rPr lang="de-DE" sz="1600" u="sng">
                <a:solidFill>
                  <a:srgbClr val="0000ff"/>
                </a:solidFill>
                <a:latin typeface="Calibri"/>
                <a:hlinkClick r:id="rId3"/>
              </a:rPr>
              <a:t>://d3r6fppmnpquqq.cloudfront.net/e0/ac/i80391392._szw270h3500_.jpg</a:t>
            </a:r>
            <a:r>
              <a:rPr lang="de-DE" sz="1600">
                <a:solidFill>
                  <a:srgbClr val="000000"/>
                </a:solidFill>
                <a:latin typeface="Calibri"/>
              </a:rPr>
              <a:t> </a:t>
            </a:r>
            <a:endParaRPr/>
          </a:p>
          <a:p>
            <a:pPr lvl="1">
              <a:lnSpc>
                <a:spcPct val="100000"/>
              </a:lnSpc>
              <a:buFont typeface="Arial"/>
              <a:buChar char="–"/>
            </a:pPr>
            <a:r>
              <a:rPr lang="de-DE" sz="1600">
                <a:solidFill>
                  <a:srgbClr val="000000"/>
                </a:solidFill>
                <a:latin typeface="Calibri"/>
              </a:rPr>
              <a:t>[GERAB3] </a:t>
            </a:r>
            <a:r>
              <a:rPr lang="de-DE" sz="1600" u="sng">
                <a:solidFill>
                  <a:srgbClr val="0000ff"/>
                </a:solidFill>
                <a:latin typeface="Calibri"/>
                <a:hlinkClick r:id="rId4"/>
              </a:rPr>
              <a:t>http</a:t>
            </a:r>
            <a:r>
              <a:rPr lang="de-DE" sz="1600" u="sng">
                <a:solidFill>
                  <a:srgbClr val="0000ff"/>
                </a:solidFill>
                <a:latin typeface="Calibri"/>
                <a:hlinkClick r:id="rId5"/>
              </a:rPr>
              <a:t>://juist-nachrichten.de/wp-content/uploads/2012/05/grundgesetz1.jpg</a:t>
            </a:r>
            <a:endParaRPr/>
          </a:p>
          <a:p>
            <a:pPr lvl="1">
              <a:lnSpc>
                <a:spcPct val="100000"/>
              </a:lnSpc>
              <a:buFont typeface="Arial"/>
              <a:buChar char="–"/>
            </a:pPr>
            <a:r>
              <a:rPr lang="de-DE" sz="1600">
                <a:solidFill>
                  <a:srgbClr val="000000"/>
                </a:solidFill>
                <a:latin typeface="Calibri"/>
              </a:rPr>
              <a:t>[GERAB3] </a:t>
            </a:r>
            <a:r>
              <a:rPr lang="de-DE" sz="1600" u="sng">
                <a:solidFill>
                  <a:srgbClr val="0000ff"/>
                </a:solidFill>
                <a:latin typeface="Calibri"/>
                <a:hlinkClick r:id="rId6"/>
              </a:rPr>
              <a:t>http://www.wissenschaft.de/fast_forward</a:t>
            </a:r>
            <a:endParaRPr/>
          </a:p>
          <a:p>
            <a:pPr lvl="1">
              <a:lnSpc>
                <a:spcPct val="100000"/>
              </a:lnSpc>
              <a:buFont typeface="Arial"/>
              <a:buChar char="–"/>
            </a:pPr>
            <a:r>
              <a:rPr lang="de-DE" sz="1600">
                <a:solidFill>
                  <a:srgbClr val="000000"/>
                </a:solidFill>
                <a:latin typeface="Calibri"/>
              </a:rPr>
              <a:t>[GERAB4] </a:t>
            </a:r>
            <a:r>
              <a:rPr lang="de-DE" sz="1600" u="sng">
                <a:solidFill>
                  <a:srgbClr val="0000ff"/>
                </a:solidFill>
                <a:latin typeface="Calibri"/>
                <a:hlinkClick r:id="rId7"/>
              </a:rPr>
              <a:t>http</a:t>
            </a:r>
            <a:r>
              <a:rPr lang="de-DE" sz="1600" u="sng">
                <a:solidFill>
                  <a:srgbClr val="0000ff"/>
                </a:solidFill>
                <a:latin typeface="Calibri"/>
                <a:hlinkClick r:id="rId8"/>
              </a:rPr>
              <a:t>://1.bp.blogspot.com/-MWf328hj0CY/TZmsAQU18BI/AAAAAAAAAO0/EaXPZPBYPys/s1600/150px-Flag_of_Europe.svg.png</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TextShape 1"/>
          <p:cNvSpPr txBox="1"/>
          <p:nvPr/>
        </p:nvSpPr>
        <p:spPr>
          <a:xfrm>
            <a:off x="323640" y="183600"/>
            <a:ext cx="8362800" cy="580680"/>
          </a:xfrm>
          <a:prstGeom prst="rect">
            <a:avLst/>
          </a:prstGeom>
        </p:spPr>
        <p:txBody>
          <a:bodyPr anchor="ctr"/>
          <a:p>
            <a:pPr algn="ctr">
              <a:lnSpc>
                <a:spcPct val="100000"/>
              </a:lnSpc>
            </a:pPr>
            <a:r>
              <a:rPr lang="de-DE" sz="3200">
                <a:solidFill>
                  <a:srgbClr val="000000"/>
                </a:solidFill>
                <a:latin typeface="Calibri"/>
              </a:rPr>
              <a:t>Quellen - Selbsteinschränkung der Universitäten </a:t>
            </a:r>
            <a:endParaRPr/>
          </a:p>
        </p:txBody>
      </p:sp>
      <p:sp>
        <p:nvSpPr>
          <p:cNvPr id="441" name="TextShape 2"/>
          <p:cNvSpPr txBox="1"/>
          <p:nvPr/>
        </p:nvSpPr>
        <p:spPr>
          <a:xfrm>
            <a:off x="327600" y="980640"/>
            <a:ext cx="8358840" cy="3456000"/>
          </a:xfrm>
          <a:prstGeom prst="rect">
            <a:avLst/>
          </a:prstGeom>
        </p:spPr>
        <p:txBody>
          <a:bodyPr/>
          <a:p>
            <a:pPr>
              <a:lnSpc>
                <a:spcPct val="100000"/>
              </a:lnSpc>
              <a:buFont typeface="Arial"/>
              <a:buChar char="•"/>
            </a:pPr>
            <a:r>
              <a:rPr lang="de-DE">
                <a:solidFill>
                  <a:srgbClr val="000000"/>
                </a:solidFill>
                <a:latin typeface="Calibri"/>
              </a:rPr>
              <a:t>TODO</a:t>
            </a:r>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 name="TextShape 1"/>
          <p:cNvSpPr txBox="1"/>
          <p:nvPr/>
        </p:nvSpPr>
        <p:spPr>
          <a:xfrm>
            <a:off x="323640" y="183600"/>
            <a:ext cx="8362800" cy="580680"/>
          </a:xfrm>
          <a:prstGeom prst="rect">
            <a:avLst/>
          </a:prstGeom>
        </p:spPr>
        <p:txBody>
          <a:bodyPr anchor="ctr"/>
          <a:p>
            <a:pPr algn="ctr">
              <a:lnSpc>
                <a:spcPct val="100000"/>
              </a:lnSpc>
            </a:pPr>
            <a:r>
              <a:rPr lang="de-DE" sz="2800">
                <a:solidFill>
                  <a:srgbClr val="000000"/>
                </a:solidFill>
                <a:latin typeface="Calibri"/>
              </a:rPr>
              <a:t>Quellen - Finanzierung in der Hochschulforschung </a:t>
            </a:r>
            <a:endParaRPr/>
          </a:p>
        </p:txBody>
      </p:sp>
      <p:sp>
        <p:nvSpPr>
          <p:cNvPr id="443" name="TextShape 2"/>
          <p:cNvSpPr txBox="1"/>
          <p:nvPr/>
        </p:nvSpPr>
        <p:spPr>
          <a:xfrm>
            <a:off x="327600" y="980640"/>
            <a:ext cx="8358840" cy="5040360"/>
          </a:xfrm>
          <a:prstGeom prst="rect">
            <a:avLst/>
          </a:prstGeom>
        </p:spPr>
        <p:txBody>
          <a:bodyPr/>
          <a:p>
            <a:pPr>
              <a:lnSpc>
                <a:spcPct val="100000"/>
              </a:lnSpc>
              <a:buFont typeface="Arial"/>
              <a:buChar char="•"/>
            </a:pPr>
            <a:r>
              <a:rPr lang="de-DE" sz="1600">
                <a:solidFill>
                  <a:srgbClr val="000000"/>
                </a:solidFill>
                <a:latin typeface="Calibri"/>
              </a:rPr>
              <a:t>[FIHO1] </a:t>
            </a:r>
            <a:r>
              <a:rPr lang="de-DE" sz="1600" u="sng">
                <a:solidFill>
                  <a:srgbClr val="0000ff"/>
                </a:solidFill>
                <a:latin typeface="Calibri"/>
                <a:hlinkClick r:id="rId1"/>
              </a:rPr>
              <a:t>http://www.dfg.de</a:t>
            </a:r>
            <a:r>
              <a:rPr lang="de-DE" sz="1600" u="sng">
                <a:solidFill>
                  <a:srgbClr val="0000ff"/>
                </a:solidFill>
                <a:latin typeface="Calibri"/>
                <a:hlinkClick r:id="rId2"/>
              </a:rPr>
              <a:t>/</a:t>
            </a:r>
            <a:endParaRPr/>
          </a:p>
          <a:p>
            <a:pPr>
              <a:lnSpc>
                <a:spcPct val="100000"/>
              </a:lnSpc>
              <a:buFont typeface="Arial"/>
              <a:buChar char="•"/>
            </a:pPr>
            <a:r>
              <a:rPr lang="de-DE" sz="1600">
                <a:solidFill>
                  <a:srgbClr val="000000"/>
                </a:solidFill>
                <a:latin typeface="Calibri"/>
              </a:rPr>
              <a:t>[FIHO2] </a:t>
            </a:r>
            <a:r>
              <a:rPr lang="de-DE" sz="1600" u="sng">
                <a:solidFill>
                  <a:srgbClr val="0000ff"/>
                </a:solidFill>
                <a:latin typeface="Calibri"/>
                <a:hlinkClick r:id="rId3"/>
              </a:rPr>
              <a:t>http://</a:t>
            </a:r>
            <a:r>
              <a:rPr lang="de-DE" sz="1600" u="sng">
                <a:solidFill>
                  <a:srgbClr val="0000ff"/>
                </a:solidFill>
                <a:latin typeface="Calibri"/>
                <a:hlinkClick r:id="rId4"/>
              </a:rPr>
              <a:t>www.mi.fu-berlin.de/wiki/pub/AgMathLife/SoftSkillsWS13/DFG_Drittmittelfoerderung.pdf</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[FIHO3] </a:t>
            </a:r>
            <a:r>
              <a:rPr lang="de-DE" sz="1600" u="sng">
                <a:solidFill>
                  <a:srgbClr val="0000ff"/>
                </a:solidFill>
                <a:latin typeface="Calibri"/>
                <a:hlinkClick r:id="rId5"/>
              </a:rPr>
              <a:t>http://</a:t>
            </a:r>
            <a:r>
              <a:rPr lang="de-DE" sz="1600" u="sng">
                <a:solidFill>
                  <a:srgbClr val="0000ff"/>
                </a:solidFill>
                <a:latin typeface="Calibri"/>
                <a:hlinkClick r:id="rId6"/>
              </a:rPr>
              <a:t>www.zm-online.de/home/meinung/Nachholbedarf-in-der-Drittmittelfoerderung_142422.html</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[FIHO4] </a:t>
            </a:r>
            <a:r>
              <a:rPr lang="de-DE" sz="1600" u="sng">
                <a:solidFill>
                  <a:srgbClr val="0000ff"/>
                </a:solidFill>
                <a:latin typeface="Calibri"/>
                <a:hlinkClick r:id="rId7"/>
              </a:rPr>
              <a:t>http://</a:t>
            </a:r>
            <a:r>
              <a:rPr lang="de-DE" sz="1600" u="sng">
                <a:solidFill>
                  <a:srgbClr val="0000ff"/>
                </a:solidFill>
                <a:latin typeface="Calibri"/>
                <a:hlinkClick r:id="rId8"/>
              </a:rPr>
              <a:t>www.kisswin.de/kisswin/infothek/infothek-einzelansicht/datum/2011/10/10/drittmittel-fuer-projektfoerderung.html?no_cache=1&amp;cHash=a550d4ed7f4911201d27e37553d4568b</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[FIHO5] </a:t>
            </a:r>
            <a:r>
              <a:rPr lang="de-DE" sz="1600" u="sng">
                <a:solidFill>
                  <a:srgbClr val="0000ff"/>
                </a:solidFill>
                <a:latin typeface="Calibri"/>
                <a:hlinkClick r:id="rId9"/>
              </a:rPr>
              <a:t>http://www.linksfraktion.de/themen/drittmittelfoerderung-hochschulen</a:t>
            </a:r>
            <a:r>
              <a:rPr lang="de-DE" sz="1600" u="sng">
                <a:solidFill>
                  <a:srgbClr val="0000ff"/>
                </a:solidFill>
                <a:latin typeface="Calibri"/>
                <a:hlinkClick r:id="rId10"/>
              </a:rPr>
              <a:t>/</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[FIHO6] </a:t>
            </a:r>
            <a:r>
              <a:rPr lang="de-DE" sz="1600" u="sng">
                <a:solidFill>
                  <a:srgbClr val="0000ff"/>
                </a:solidFill>
                <a:latin typeface="Calibri"/>
                <a:hlinkClick r:id="rId11"/>
              </a:rPr>
              <a:t>http://</a:t>
            </a:r>
            <a:r>
              <a:rPr lang="de-DE" sz="1600" u="sng">
                <a:solidFill>
                  <a:srgbClr val="0000ff"/>
                </a:solidFill>
                <a:latin typeface="Calibri"/>
                <a:hlinkClick r:id="rId12"/>
              </a:rPr>
              <a:t>www.hochschulwatch.de</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Bilder</a:t>
            </a:r>
            <a:endParaRPr/>
          </a:p>
          <a:p>
            <a:pPr lvl="1">
              <a:lnSpc>
                <a:spcPct val="100000"/>
              </a:lnSpc>
              <a:buFont typeface="Arial"/>
              <a:buChar char="–"/>
            </a:pPr>
            <a:r>
              <a:rPr lang="de-DE" sz="1400">
                <a:solidFill>
                  <a:srgbClr val="000000"/>
                </a:solidFill>
                <a:latin typeface="Calibri"/>
              </a:rPr>
              <a:t>[FIHOB1] </a:t>
            </a:r>
            <a:r>
              <a:rPr lang="de-DE" sz="1400" u="sng">
                <a:solidFill>
                  <a:srgbClr val="0000ff"/>
                </a:solidFill>
                <a:latin typeface="Calibri"/>
                <a:hlinkClick r:id="rId13"/>
              </a:rPr>
              <a:t>www.uni-heidelberg.de/presse/ruca/ruca03_01/drittmittel.html</a:t>
            </a:r>
            <a:r>
              <a:rPr lang="de-DE" sz="1400">
                <a:solidFill>
                  <a:srgbClr val="000000"/>
                </a:solidFill>
                <a:latin typeface="Calibri"/>
              </a:rPr>
              <a:t> </a:t>
            </a:r>
            <a:endParaRPr/>
          </a:p>
          <a:p>
            <a:pPr lvl="1">
              <a:lnSpc>
                <a:spcPct val="100000"/>
              </a:lnSpc>
              <a:buFont typeface="Arial"/>
              <a:buChar char="–"/>
            </a:pPr>
            <a:r>
              <a:rPr lang="de-DE" sz="1400">
                <a:solidFill>
                  <a:srgbClr val="000000"/>
                </a:solidFill>
                <a:latin typeface="Calibri"/>
              </a:rPr>
              <a:t>[FIHOB2] </a:t>
            </a:r>
            <a:r>
              <a:rPr lang="de-DE" sz="1400" u="sng">
                <a:solidFill>
                  <a:srgbClr val="0000ff"/>
                </a:solidFill>
                <a:latin typeface="Calibri"/>
                <a:hlinkClick r:id="rId14"/>
              </a:rPr>
              <a:t>http://</a:t>
            </a:r>
            <a:r>
              <a:rPr lang="de-DE" sz="1400" u="sng">
                <a:solidFill>
                  <a:srgbClr val="0000ff"/>
                </a:solidFill>
                <a:latin typeface="Calibri"/>
                <a:hlinkClick r:id="rId15"/>
              </a:rPr>
              <a:t>www.dfg.de/zentralablage/bilder/dfg_im_profil/geschichte/dfg_innenhof_heute.jpg</a:t>
            </a:r>
            <a:endParaRPr/>
          </a:p>
          <a:p>
            <a:pPr lvl="1">
              <a:lnSpc>
                <a:spcPct val="100000"/>
              </a:lnSpc>
              <a:buFont typeface="Arial"/>
              <a:buChar char="–"/>
            </a:pPr>
            <a:r>
              <a:rPr lang="de-DE" sz="1400">
                <a:solidFill>
                  <a:srgbClr val="000000"/>
                </a:solidFill>
                <a:latin typeface="Calibri"/>
              </a:rPr>
              <a:t>[FIHOB3] </a:t>
            </a:r>
            <a:r>
              <a:rPr lang="de-DE" sz="1400" u="sng">
                <a:solidFill>
                  <a:srgbClr val="0000ff"/>
                </a:solidFill>
                <a:latin typeface="Calibri"/>
                <a:hlinkClick r:id="rId16"/>
              </a:rPr>
              <a:t>http://</a:t>
            </a:r>
            <a:r>
              <a:rPr lang="de-DE" sz="1400" u="sng">
                <a:solidFill>
                  <a:srgbClr val="0000ff"/>
                </a:solidFill>
                <a:latin typeface="Calibri"/>
                <a:hlinkClick r:id="rId17"/>
              </a:rPr>
              <a:t>transparency.de/newsletter/uploadimages/hochschulwatch_400.png</a:t>
            </a:r>
            <a:endParaRPr/>
          </a:p>
          <a:p>
            <a:pPr lvl="1">
              <a:lnSpc>
                <a:spcPct val="100000"/>
              </a:lnSpc>
              <a:buFont typeface="Arial"/>
              <a:buChar char="–"/>
            </a:pPr>
            <a:r>
              <a:rPr lang="de-DE" sz="1400">
                <a:solidFill>
                  <a:srgbClr val="000000"/>
                </a:solidFill>
                <a:latin typeface="Calibri"/>
              </a:rPr>
              <a:t>[FIHOB4] hochschulwatch.de </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Quellen - Gesellschaften für Verantwortung </a:t>
            </a:r>
            <a:endParaRPr/>
          </a:p>
        </p:txBody>
      </p:sp>
      <p:sp>
        <p:nvSpPr>
          <p:cNvPr id="445" name="TextShape 2"/>
          <p:cNvSpPr txBox="1"/>
          <p:nvPr/>
        </p:nvSpPr>
        <p:spPr>
          <a:xfrm>
            <a:off x="327600" y="980640"/>
            <a:ext cx="8358840" cy="3456000"/>
          </a:xfrm>
          <a:prstGeom prst="rect">
            <a:avLst/>
          </a:prstGeom>
        </p:spPr>
        <p:txBody>
          <a:bodyPr/>
          <a:p>
            <a:pPr>
              <a:lnSpc>
                <a:spcPct val="100000"/>
              </a:lnSpc>
              <a:buFont typeface="Arial"/>
              <a:buChar char="•"/>
            </a:pPr>
            <a:r>
              <a:rPr lang="de-DE">
                <a:solidFill>
                  <a:srgbClr val="000000"/>
                </a:solidFill>
                <a:latin typeface="Calibri"/>
              </a:rPr>
              <a:t>[GEVE1] </a:t>
            </a:r>
            <a:r>
              <a:rPr lang="de-DE" sz="1600" u="sng">
                <a:solidFill>
                  <a:srgbClr val="0000ff"/>
                </a:solidFill>
                <a:latin typeface="Calibri"/>
                <a:hlinkClick r:id="rId1"/>
              </a:rPr>
              <a:t>http://</a:t>
            </a:r>
            <a:r>
              <a:rPr lang="de-DE" sz="1600" u="sng">
                <a:solidFill>
                  <a:srgbClr val="0000ff"/>
                </a:solidFill>
                <a:latin typeface="Calibri"/>
                <a:hlinkClick r:id="rId2"/>
              </a:rPr>
              <a:t>skmail.ikp.physik.tu-darmstadt.de/gvw/index.html#anfang</a:t>
            </a:r>
            <a:r>
              <a:rPr lang="de-DE" sz="1600">
                <a:solidFill>
                  <a:srgbClr val="000000"/>
                </a:solidFill>
                <a:latin typeface="Calibri"/>
              </a:rPr>
              <a:t> </a:t>
            </a:r>
            <a:endParaRPr/>
          </a:p>
          <a:p>
            <a:pPr>
              <a:lnSpc>
                <a:spcPct val="100000"/>
              </a:lnSpc>
              <a:buFont typeface="Arial"/>
              <a:buChar char="•"/>
            </a:pPr>
            <a:r>
              <a:rPr lang="de-DE">
                <a:solidFill>
                  <a:srgbClr val="000000"/>
                </a:solidFill>
                <a:latin typeface="Calibri"/>
              </a:rPr>
              <a:t>[GEVE1]  </a:t>
            </a:r>
            <a:r>
              <a:rPr lang="de-DE" sz="1600" u="sng">
                <a:solidFill>
                  <a:srgbClr val="0000ff"/>
                </a:solidFill>
                <a:latin typeface="Calibri"/>
                <a:hlinkClick r:id="rId3"/>
              </a:rPr>
              <a:t>http</a:t>
            </a:r>
            <a:r>
              <a:rPr lang="de-DE" sz="1600" u="sng">
                <a:solidFill>
                  <a:srgbClr val="0000ff"/>
                </a:solidFill>
                <a:latin typeface="Calibri"/>
                <a:hlinkClick r:id="rId4"/>
              </a:rPr>
              <a:t>://</a:t>
            </a:r>
            <a:r>
              <a:rPr lang="de-DE" sz="1600" u="sng">
                <a:solidFill>
                  <a:srgbClr val="0000ff"/>
                </a:solidFill>
                <a:latin typeface="Calibri"/>
                <a:hlinkClick r:id="rId5"/>
              </a:rPr>
              <a:t>skmail.ikp.physik.tu-darmstadt.de/gvw/graphik/GVW_Homepage_Header.jpg</a:t>
            </a:r>
            <a:endParaRPr/>
          </a:p>
          <a:p>
            <a:pPr>
              <a:lnSpc>
                <a:spcPct val="100000"/>
              </a:lnSpc>
              <a:buFont typeface="Arial"/>
              <a:buChar char="•"/>
            </a:pPr>
            <a:r>
              <a:rPr lang="de-DE">
                <a:solidFill>
                  <a:srgbClr val="000000"/>
                </a:solidFill>
                <a:latin typeface="Calibri"/>
              </a:rPr>
              <a:t>[GEVE3] </a:t>
            </a:r>
            <a:r>
              <a:rPr lang="de-DE" sz="1600" u="sng">
                <a:solidFill>
                  <a:srgbClr val="0000ff"/>
                </a:solidFill>
                <a:latin typeface="Calibri"/>
                <a:hlinkClick r:id="rId6"/>
              </a:rPr>
              <a:t>http</a:t>
            </a:r>
            <a:r>
              <a:rPr lang="de-DE" sz="1600" u="sng">
                <a:solidFill>
                  <a:srgbClr val="0000ff"/>
                </a:solidFill>
                <a:latin typeface="Calibri"/>
                <a:hlinkClick r:id="rId7"/>
              </a:rPr>
              <a:t>://</a:t>
            </a:r>
            <a:r>
              <a:rPr lang="de-DE" sz="1600" u="sng">
                <a:solidFill>
                  <a:srgbClr val="0000ff"/>
                </a:solidFill>
                <a:latin typeface="Calibri"/>
                <a:hlinkClick r:id="rId8"/>
              </a:rPr>
              <a:t>www.fiff.de/</a:t>
            </a:r>
            <a:r>
              <a:rPr lang="de-DE" sz="1600">
                <a:solidFill>
                  <a:srgbClr val="000000"/>
                </a:solidFill>
                <a:latin typeface="Calibri"/>
              </a:rPr>
              <a:t>  </a:t>
            </a:r>
            <a:endParaRPr/>
          </a:p>
          <a:p>
            <a:pPr>
              <a:lnSpc>
                <a:spcPct val="100000"/>
              </a:lnSpc>
              <a:buFont typeface="Arial"/>
              <a:buChar char="•"/>
            </a:pPr>
            <a:r>
              <a:rPr lang="de-DE">
                <a:solidFill>
                  <a:srgbClr val="000000"/>
                </a:solidFill>
                <a:latin typeface="Calibri"/>
              </a:rPr>
              <a:t>Bilder</a:t>
            </a:r>
            <a:endParaRPr/>
          </a:p>
          <a:p>
            <a:pPr lvl="1">
              <a:lnSpc>
                <a:spcPct val="100000"/>
              </a:lnSpc>
              <a:buFont typeface="Arial"/>
              <a:buChar char="–"/>
            </a:pPr>
            <a:r>
              <a:rPr lang="de-DE" sz="1600">
                <a:solidFill>
                  <a:srgbClr val="000000"/>
                </a:solidFill>
                <a:latin typeface="Calibri"/>
              </a:rPr>
              <a:t>[GEVEB1] </a:t>
            </a:r>
            <a:r>
              <a:rPr lang="de-DE" sz="1600" u="sng">
                <a:solidFill>
                  <a:srgbClr val="0000ff"/>
                </a:solidFill>
                <a:latin typeface="Calibri"/>
                <a:hlinkClick r:id="rId9"/>
              </a:rPr>
              <a:t>http://</a:t>
            </a:r>
            <a:r>
              <a:rPr lang="de-DE" sz="1600" u="sng">
                <a:solidFill>
                  <a:srgbClr val="0000ff"/>
                </a:solidFill>
                <a:latin typeface="Calibri"/>
                <a:hlinkClick r:id="rId10"/>
              </a:rPr>
              <a:t>commons.wikimedia.org/wiki/File:Nagasakibomb.jpg</a:t>
            </a:r>
            <a:endParaRPr/>
          </a:p>
          <a:p>
            <a:pPr lvl="1">
              <a:lnSpc>
                <a:spcPct val="100000"/>
              </a:lnSpc>
              <a:buFont typeface="Arial"/>
              <a:buChar char="–"/>
            </a:pPr>
            <a:r>
              <a:rPr lang="de-DE" sz="1600">
                <a:solidFill>
                  <a:srgbClr val="000000"/>
                </a:solidFill>
                <a:latin typeface="Calibri"/>
              </a:rPr>
              <a:t>[GEVEB2]  </a:t>
            </a:r>
            <a:r>
              <a:rPr lang="de-DE" sz="1600" u="sng">
                <a:solidFill>
                  <a:srgbClr val="0000ff"/>
                </a:solidFill>
                <a:latin typeface="Calibri"/>
                <a:hlinkClick r:id="rId11"/>
              </a:rPr>
              <a:t>http://</a:t>
            </a:r>
            <a:r>
              <a:rPr lang="de-DE" sz="1600" u="sng">
                <a:solidFill>
                  <a:srgbClr val="0000ff"/>
                </a:solidFill>
                <a:latin typeface="Calibri"/>
                <a:hlinkClick r:id="rId12"/>
              </a:rPr>
              <a:t>skmail.ikp.physik.tu-darmstadt.de/gvw/graphik/GVW_Homepage_Header.jpg</a:t>
            </a:r>
            <a:endParaRPr/>
          </a:p>
          <a:p>
            <a:pPr lvl="1">
              <a:lnSpc>
                <a:spcPct val="100000"/>
              </a:lnSpc>
              <a:buFont typeface="Arial"/>
              <a:buChar char="–"/>
            </a:pPr>
            <a:r>
              <a:rPr lang="de-DE" sz="1600">
                <a:solidFill>
                  <a:srgbClr val="000000"/>
                </a:solidFill>
                <a:latin typeface="Calibri"/>
              </a:rPr>
              <a:t>[GEVEB3] </a:t>
            </a:r>
            <a:r>
              <a:rPr lang="de-DE" sz="1600" u="sng">
                <a:solidFill>
                  <a:srgbClr val="0000ff"/>
                </a:solidFill>
                <a:latin typeface="Calibri"/>
                <a:hlinkClick r:id="rId13"/>
              </a:rPr>
              <a:t>http://</a:t>
            </a:r>
            <a:r>
              <a:rPr lang="de-DE" sz="1600" u="sng">
                <a:solidFill>
                  <a:srgbClr val="0000ff"/>
                </a:solidFill>
                <a:latin typeface="Calibri"/>
                <a:hlinkClick r:id="rId14"/>
              </a:rPr>
              <a:t>fiff.de/logo2.png</a:t>
            </a:r>
            <a:r>
              <a:rPr lang="de-DE" sz="1600">
                <a:solidFill>
                  <a:srgbClr val="000000"/>
                </a:solidFill>
                <a:latin typeface="Calibri"/>
              </a:rPr>
              <a:t> </a:t>
            </a:r>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2" name="Picture 10"/>
          <p:cNvPicPr/>
          <p:nvPr/>
        </p:nvPicPr>
        <p:blipFill>
          <a:blip r:embed="rId1"/>
          <a:stretch>
            <a:fillRect/>
          </a:stretch>
        </p:blipFill>
        <p:spPr>
          <a:xfrm>
            <a:off x="132840" y="101520"/>
            <a:ext cx="8883720" cy="6144120"/>
          </a:xfrm>
          <a:prstGeom prst="rect">
            <a:avLst/>
          </a:prstGeom>
          <a:ln>
            <a:solidFill>
              <a:srgbClr val="254061"/>
            </a:solidFill>
          </a:ln>
        </p:spPr>
      </p:pic>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24"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Moral und Ethik </a:t>
            </a:r>
            <a:r>
              <a:rPr lang="de-DE" sz="3200">
                <a:solidFill>
                  <a:srgbClr val="000000"/>
                </a:solidFill>
                <a:latin typeface="Calibri"/>
              </a:rPr>
              <a:t>
</a:t>
            </a:r>
            <a:r>
              <a:rPr lang="de-DE" sz="2000">
                <a:solidFill>
                  <a:srgbClr val="000000"/>
                </a:solidFill>
                <a:latin typeface="Calibri"/>
              </a:rPr>
              <a:t>von Glaucia Cancino</a:t>
            </a:r>
            <a:endParaRPr/>
          </a:p>
          <a:p>
            <a:pPr>
              <a:lnSpc>
                <a:spcPct val="100000"/>
              </a:lnSpc>
              <a:buFont typeface="Arial"/>
              <a:buChar char="•"/>
            </a:pPr>
            <a:r>
              <a:rPr lang="de-DE" sz="3200">
                <a:solidFill>
                  <a:srgbClr val="000000"/>
                </a:solidFill>
                <a:latin typeface="Calibri"/>
              </a:rPr>
              <a:t>Beeinflussung der Wissenschaft </a:t>
            </a:r>
            <a:r>
              <a:rPr lang="de-DE" sz="3200">
                <a:solidFill>
                  <a:srgbClr val="000000"/>
                </a:solidFill>
                <a:latin typeface="Calibri"/>
              </a:rPr>
              <a:t>
</a:t>
            </a:r>
            <a:r>
              <a:rPr lang="de-DE" sz="2000">
                <a:solidFill>
                  <a:srgbClr val="000000"/>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
        <p:nvSpPr>
          <p:cNvPr id="225" name="CustomShape 3"/>
          <p:cNvSpPr/>
          <p:nvPr/>
        </p:nvSpPr>
        <p:spPr>
          <a:xfrm>
            <a:off x="457200" y="6356520"/>
            <a:ext cx="2133360" cy="364680"/>
          </a:xfrm>
          <a:prstGeom prst="rect">
            <a:avLst/>
          </a:prstGeom>
        </p:spPr>
        <p:txBody>
          <a:bodyPr anchor="ctr"/>
          <a:p>
            <a:pPr>
              <a:lnSpc>
                <a:spcPct val="100000"/>
              </a:lnSpc>
            </a:pPr>
            <a:r>
              <a:rPr lang="de-DE" sz="1400">
                <a:solidFill>
                  <a:srgbClr val="ffffff"/>
                </a:solidFill>
                <a:latin typeface="Calibri"/>
              </a:rPr>
              <a:t>10.12.13</a:t>
            </a:r>
            <a:endParaRPr/>
          </a:p>
        </p:txBody>
      </p:sp>
      <p:sp>
        <p:nvSpPr>
          <p:cNvPr id="226" name="CustomShape 4"/>
          <p:cNvSpPr/>
          <p:nvPr/>
        </p:nvSpPr>
        <p:spPr>
          <a:xfrm>
            <a:off x="6553080" y="6356520"/>
            <a:ext cx="2133360" cy="364680"/>
          </a:xfrm>
          <a:prstGeom prst="rect">
            <a:avLst/>
          </a:prstGeom>
        </p:spPr>
        <p:txBody>
          <a:bodyPr anchor="ctr"/>
          <a:p>
            <a:pPr algn="r">
              <a:lnSpc>
                <a:spcPct val="100000"/>
              </a:lnSpc>
            </a:pPr>
            <a:fld id="{A10465D0-013F-42EC-B0B8-4817E328DCF3}" type="slidenum">
              <a:rPr lang="de-DE" sz="1400">
                <a:solidFill>
                  <a:srgbClr val="ffffff"/>
                </a:solidFill>
                <a:latin typeface="Calibri"/>
              </a:rPr>
              <a:t>&lt;number&gt;</a:t>
            </a:fld>
            <a:endParaRPr/>
          </a:p>
        </p:txBody>
      </p:sp>
      <p:sp>
        <p:nvSpPr>
          <p:cNvPr id="227" name="CustomShape 5"/>
          <p:cNvSpPr/>
          <p:nvPr/>
        </p:nvSpPr>
        <p:spPr>
          <a:xfrm>
            <a:off x="122400" y="6323760"/>
            <a:ext cx="8881920" cy="431640"/>
          </a:xfrm>
          <a:prstGeom prst="roundRect">
            <a:avLst>
              <a:gd fmla="val 16667" name="adj"/>
            </a:avLst>
          </a:prstGeom>
          <a:solidFill>
            <a:srgbClr val="b9cde5"/>
          </a:solidFill>
          <a:ln w="25560">
            <a:solidFill>
              <a:srgbClr val="ffffff"/>
            </a:solidFill>
            <a:round/>
          </a:ln>
        </p:spPr>
      </p:sp>
      <p:graphicFrame>
        <p:nvGraphicFramePr>
          <p:cNvPr id="228" name="Table 6"/>
          <p:cNvGraphicFramePr/>
          <p:nvPr/>
        </p:nvGraphicFramePr>
        <p:xfrm>
          <a:off x="140040" y="6343920"/>
          <a:ext cx="8847000" cy="411480"/>
        </p:xfrm>
        <a:graphic>
          <a:graphicData uri="http://schemas.openxmlformats.org/drawingml/2006/table">
            <a:tbl>
              <a:tblPr/>
              <a:tblGrid>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22560"/>
              </a:tblGrid>
              <a:tr h="428760">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r>
            </a:tbl>
          </a:graphicData>
        </a:graphic>
      </p:graphicFrame>
      <p:sp>
        <p:nvSpPr>
          <p:cNvPr id="229" name="CustomShape 7"/>
          <p:cNvSpPr/>
          <p:nvPr/>
        </p:nvSpPr>
        <p:spPr>
          <a:xfrm>
            <a:off x="130320" y="6323760"/>
            <a:ext cx="8881920" cy="431640"/>
          </a:xfrm>
          <a:prstGeom prst="roundRect">
            <a:avLst>
              <a:gd fmla="val 16667" name="adj"/>
            </a:avLst>
          </a:prstGeom>
          <a:ln w="57240">
            <a:solidFill>
              <a:srgbClr val="ffffff"/>
            </a:solidFill>
            <a:round/>
          </a:ln>
        </p:spPr>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Moral und Ethik</a:t>
            </a:r>
            <a:endParaRPr/>
          </a:p>
        </p:txBody>
      </p:sp>
      <p:sp>
        <p:nvSpPr>
          <p:cNvPr id="231" name="TextShape 2"/>
          <p:cNvSpPr txBox="1"/>
          <p:nvPr/>
        </p:nvSpPr>
        <p:spPr>
          <a:xfrm>
            <a:off x="327600" y="980640"/>
            <a:ext cx="8358840" cy="2016000"/>
          </a:xfrm>
          <a:prstGeom prst="rect">
            <a:avLst/>
          </a:prstGeom>
        </p:spPr>
        <p:txBody>
          <a:bodyPr/>
          <a:p>
            <a:pPr>
              <a:lnSpc>
                <a:spcPct val="100000"/>
              </a:lnSpc>
              <a:buFont typeface="Arial"/>
              <a:buChar char="•"/>
            </a:pPr>
            <a:r>
              <a:rPr lang="de-DE" sz="3200">
                <a:solidFill>
                  <a:srgbClr val="000000"/>
                </a:solidFill>
                <a:latin typeface="Calibri"/>
              </a:rPr>
              <a:t>Begriffe</a:t>
            </a:r>
            <a:endParaRPr/>
          </a:p>
          <a:p>
            <a:pPr>
              <a:lnSpc>
                <a:spcPct val="100000"/>
              </a:lnSpc>
              <a:buFont typeface="Arial"/>
              <a:buChar char="•"/>
            </a:pPr>
            <a:r>
              <a:rPr lang="de-DE" sz="3200">
                <a:solidFill>
                  <a:srgbClr val="000000"/>
                </a:solidFill>
                <a:latin typeface="Calibri"/>
              </a:rPr>
              <a:t>Modelle der Ethik</a:t>
            </a:r>
            <a:endParaRPr/>
          </a:p>
          <a:p>
            <a:pPr>
              <a:lnSpc>
                <a:spcPct val="100000"/>
              </a:lnSpc>
              <a:buFont typeface="Arial"/>
              <a:buChar char="•"/>
            </a:pPr>
            <a:r>
              <a:rPr lang="de-DE" sz="3200">
                <a:solidFill>
                  <a:srgbClr val="000000"/>
                </a:solidFill>
                <a:latin typeface="Calibri"/>
              </a:rPr>
              <a:t>Beispiele</a:t>
            </a:r>
            <a:endParaRPr/>
          </a:p>
        </p:txBody>
      </p:sp>
      <p:sp>
        <p:nvSpPr>
          <p:cNvPr id="232" name="Line 3"/>
          <p:cNvSpPr/>
          <p:nvPr/>
        </p:nvSpPr>
        <p:spPr>
          <a:xfrm>
            <a:off x="327240" y="2996640"/>
            <a:ext cx="8346960" cy="0"/>
          </a:xfrm>
          <a:prstGeom prst="line">
            <a:avLst/>
          </a:prstGeom>
          <a:ln w="38160">
            <a:solidFill>
              <a:srgbClr val="000000"/>
            </a:solidFill>
            <a:round/>
          </a:ln>
        </p:spPr>
      </p:sp>
      <p:sp>
        <p:nvSpPr>
          <p:cNvPr id="233" name="CustomShape 4"/>
          <p:cNvSpPr/>
          <p:nvPr/>
        </p:nvSpPr>
        <p:spPr>
          <a:xfrm>
            <a:off x="327600" y="3344400"/>
            <a:ext cx="8346600" cy="2742840"/>
          </a:xfrm>
          <a:prstGeom prst="rect">
            <a:avLst/>
          </a:prstGeom>
          <a:ln w="25560">
            <a:solidFill>
              <a:srgbClr val="254061"/>
            </a:solidFill>
            <a:round/>
          </a:ln>
        </p:spPr>
      </p:sp>
      <p:sp>
        <p:nvSpPr>
          <p:cNvPr id="234" name="CustomShape 5"/>
          <p:cNvSpPr/>
          <p:nvPr/>
        </p:nvSpPr>
        <p:spPr>
          <a:xfrm>
            <a:off x="7539120" y="5718240"/>
            <a:ext cx="1170360" cy="364680"/>
          </a:xfrm>
          <a:prstGeom prst="rect">
            <a:avLst/>
          </a:prstGeom>
        </p:spPr>
        <p:txBody>
          <a:bodyPr bIns="45000" lIns="90000" rIns="90000" tIns="45000" wrap="none"/>
          <a:p>
            <a:pPr>
              <a:lnSpc>
                <a:spcPct val="100000"/>
              </a:lnSpc>
            </a:pPr>
            <a:r>
              <a:rPr lang="de-DE">
                <a:solidFill>
                  <a:srgbClr val="000000"/>
                </a:solidFill>
                <a:latin typeface="Calibri"/>
              </a:rPr>
              <a:t>[BEWIB1]</a:t>
            </a:r>
            <a:endParaRPr/>
          </a:p>
        </p:txBody>
      </p:sp>
      <p:pic>
        <p:nvPicPr>
          <p:cNvPr descr="" id="235" name=""/>
          <p:cNvPicPr/>
          <p:nvPr/>
        </p:nvPicPr>
        <p:blipFill>
          <a:blip r:embed="rId1"/>
          <a:stretch>
            <a:fillRect/>
          </a:stretch>
        </p:blipFill>
        <p:spPr>
          <a:xfrm>
            <a:off x="1614600" y="3385800"/>
            <a:ext cx="5202360" cy="2631240"/>
          </a:xfrm>
          <a:prstGeom prst="rect">
            <a:avLst/>
          </a:prstGeom>
        </p:spPr>
      </p:pic>
    </p:spTree>
  </p:cSld>
  <p:timing>
    <p:tnLst>
      <p:par>
        <p:cTn dur="indefinite" id="1" nodeType="tmRoot" restart="never">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